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7" r:id="rId2"/>
    <p:sldId id="258" r:id="rId3"/>
    <p:sldId id="263" r:id="rId4"/>
    <p:sldId id="266" r:id="rId5"/>
    <p:sldId id="260" r:id="rId6"/>
    <p:sldId id="259" r:id="rId7"/>
    <p:sldId id="270" r:id="rId8"/>
    <p:sldId id="271" r:id="rId9"/>
    <p:sldId id="272" r:id="rId10"/>
    <p:sldId id="273" r:id="rId11"/>
    <p:sldId id="268" r:id="rId12"/>
    <p:sldId id="267" r:id="rId13"/>
    <p:sldId id="269" r:id="rId14"/>
    <p:sldId id="261" r:id="rId15"/>
    <p:sldId id="264" r:id="rId16"/>
    <p:sldId id="274" r:id="rId17"/>
    <p:sldId id="275" r:id="rId18"/>
    <p:sldId id="262" r:id="rId19"/>
    <p:sldId id="26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86784" autoAdjust="0"/>
  </p:normalViewPr>
  <p:slideViewPr>
    <p:cSldViewPr snapToGrid="0">
      <p:cViewPr varScale="1">
        <p:scale>
          <a:sx n="105" d="100"/>
          <a:sy n="105" d="100"/>
        </p:scale>
        <p:origin x="88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SHIBA\Desktop\thesis\data_analysis_absolut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1" i="0" u="none" strike="noStrike" kern="1200" spc="0" baseline="0">
                <a:solidFill>
                  <a:schemeClr val="dk1"/>
                </a:solidFill>
                <a:latin typeface="+mn-lt"/>
                <a:ea typeface="+mn-ea"/>
                <a:cs typeface="+mn-cs"/>
              </a:defRPr>
            </a:pPr>
            <a:r>
              <a:rPr lang="en-US" sz="2000" b="1" dirty="0" smtClean="0"/>
              <a:t>Estimated vs. Actual Correlation using Weber’s law</a:t>
            </a:r>
            <a:endParaRPr lang="en-US" sz="2000" b="1" dirty="0"/>
          </a:p>
        </c:rich>
      </c:tx>
      <c:layout>
        <c:manualLayout>
          <c:xMode val="edge"/>
          <c:yMode val="edge"/>
          <c:x val="0.14558432177346775"/>
          <c:y val="2.8419259077968939E-2"/>
        </c:manualLayout>
      </c:layout>
      <c:overlay val="0"/>
      <c:spPr>
        <a:noFill/>
        <a:ln>
          <a:noFill/>
        </a:ln>
        <a:effectLst/>
      </c:spPr>
      <c:txPr>
        <a:bodyPr rot="0" spcFirstLastPara="1" vertOverflow="ellipsis" vert="horz" wrap="square" anchor="ctr" anchorCtr="1"/>
        <a:lstStyle/>
        <a:p>
          <a:pPr algn="ctr">
            <a:defRPr sz="2000" b="1"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6054229277117252"/>
          <c:y val="0.1964892338866753"/>
          <c:w val="0.68138163034355126"/>
          <c:h val="0.607144615474976"/>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Sheet51!$A$8:$A$16</c:f>
              <c:numCache>
                <c:formatCode>General</c:formatCode>
                <c:ptCount val="9"/>
                <c:pt idx="0">
                  <c:v>0.1</c:v>
                </c:pt>
                <c:pt idx="1">
                  <c:v>0.2</c:v>
                </c:pt>
                <c:pt idx="2">
                  <c:v>0.3</c:v>
                </c:pt>
                <c:pt idx="3">
                  <c:v>0.4</c:v>
                </c:pt>
                <c:pt idx="4">
                  <c:v>0.5</c:v>
                </c:pt>
                <c:pt idx="5">
                  <c:v>0.6</c:v>
                </c:pt>
                <c:pt idx="6">
                  <c:v>0.7</c:v>
                </c:pt>
                <c:pt idx="7">
                  <c:v>0.8</c:v>
                </c:pt>
                <c:pt idx="8">
                  <c:v>0.9</c:v>
                </c:pt>
              </c:numCache>
            </c:numRef>
          </c:xVal>
          <c:yVal>
            <c:numRef>
              <c:f>Sheet51!$B$8:$B$16</c:f>
              <c:numCache>
                <c:formatCode>General</c:formatCode>
                <c:ptCount val="9"/>
                <c:pt idx="0">
                  <c:v>0.06</c:v>
                </c:pt>
                <c:pt idx="1">
                  <c:v>0.11</c:v>
                </c:pt>
                <c:pt idx="2">
                  <c:v>0.28000000000000003</c:v>
                </c:pt>
                <c:pt idx="3">
                  <c:v>0.38</c:v>
                </c:pt>
                <c:pt idx="4">
                  <c:v>0.49</c:v>
                </c:pt>
                <c:pt idx="5">
                  <c:v>0.51</c:v>
                </c:pt>
                <c:pt idx="6">
                  <c:v>0.57999999999999996</c:v>
                </c:pt>
                <c:pt idx="7">
                  <c:v>0.64</c:v>
                </c:pt>
                <c:pt idx="8">
                  <c:v>0.72</c:v>
                </c:pt>
              </c:numCache>
            </c:numRef>
          </c:yVal>
          <c:smooth val="0"/>
        </c:ser>
        <c:dLbls>
          <c:showLegendKey val="0"/>
          <c:showVal val="0"/>
          <c:showCatName val="0"/>
          <c:showSerName val="0"/>
          <c:showPercent val="0"/>
          <c:showBubbleSize val="0"/>
        </c:dLbls>
        <c:axId val="286817528"/>
        <c:axId val="286818704"/>
      </c:scatterChart>
      <c:valAx>
        <c:axId val="286817528"/>
        <c:scaling>
          <c:orientation val="minMax"/>
          <c:max val="0.9"/>
          <c:min val="0"/>
        </c:scaling>
        <c:delete val="0"/>
        <c:axPos val="b"/>
        <c:title>
          <c:tx>
            <c:rich>
              <a:bodyPr rot="0" spcFirstLastPara="1" vertOverflow="ellipsis" vert="horz" wrap="square" anchor="ctr" anchorCtr="1"/>
              <a:lstStyle/>
              <a:p>
                <a:pPr>
                  <a:defRPr sz="2000" b="1" i="0" u="none" strike="noStrike" kern="1200" baseline="0">
                    <a:solidFill>
                      <a:schemeClr val="dk1"/>
                    </a:solidFill>
                    <a:latin typeface="+mn-lt"/>
                    <a:ea typeface="+mn-ea"/>
                    <a:cs typeface="+mn-cs"/>
                  </a:defRPr>
                </a:pPr>
                <a:r>
                  <a:rPr lang="en-US" sz="2000" b="1"/>
                  <a:t>Actual Correlation</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86818704"/>
        <c:crosses val="autoZero"/>
        <c:crossBetween val="midCat"/>
        <c:majorUnit val="0.1"/>
      </c:valAx>
      <c:valAx>
        <c:axId val="286818704"/>
        <c:scaling>
          <c:orientation val="minMax"/>
          <c:max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dk1"/>
                    </a:solidFill>
                    <a:latin typeface="+mn-lt"/>
                    <a:ea typeface="+mn-ea"/>
                    <a:cs typeface="+mn-cs"/>
                  </a:defRPr>
                </a:pPr>
                <a:r>
                  <a:rPr lang="en-US" sz="2000" b="1"/>
                  <a:t>Estimated Correlation</a:t>
                </a:r>
              </a:p>
            </c:rich>
          </c:tx>
          <c:layout>
            <c:manualLayout>
              <c:xMode val="edge"/>
              <c:yMode val="edge"/>
              <c:x val="2.9216467463479414E-2"/>
              <c:y val="0.21990419205881215"/>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n-US"/>
          </a:p>
        </c:txPr>
        <c:crossAx val="286817528"/>
        <c:crosses val="autoZero"/>
        <c:crossBetween val="midCat"/>
      </c:valAx>
      <c:spPr>
        <a:solidFill>
          <a:schemeClr val="lt1"/>
        </a:solidFill>
        <a:ln w="12700" cap="flat" cmpd="sng" algn="ctr">
          <a:solidFill>
            <a:schemeClr val="dk1"/>
          </a:solidFill>
          <a:prstDash val="solid"/>
          <a:miter lim="800000"/>
        </a:ln>
        <a:effectLst/>
      </c:spPr>
    </c:plotArea>
    <c:plotVisOnly val="1"/>
    <c:dispBlanksAs val="gap"/>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0.2351</cdr:x>
      <cdr:y>0.32267</cdr:y>
    </cdr:from>
    <cdr:to>
      <cdr:x>0.84106</cdr:x>
      <cdr:y>0.76267</cdr:y>
    </cdr:to>
    <cdr:sp macro="" textlink="">
      <cdr:nvSpPr>
        <cdr:cNvPr id="3" name="Freeform 2"/>
        <cdr:cNvSpPr/>
      </cdr:nvSpPr>
      <cdr:spPr>
        <a:xfrm xmlns:a="http://schemas.openxmlformats.org/drawingml/2006/main">
          <a:off x="1828800" y="1645611"/>
          <a:ext cx="4713667" cy="2244015"/>
        </a:xfrm>
        <a:custGeom xmlns:a="http://schemas.openxmlformats.org/drawingml/2006/main">
          <a:avLst/>
          <a:gdLst>
            <a:gd name="connsiteX0" fmla="*/ 0 w 4713667"/>
            <a:gd name="connsiteY0" fmla="*/ 2125014 h 2125014"/>
            <a:gd name="connsiteX1" fmla="*/ 605307 w 4713667"/>
            <a:gd name="connsiteY1" fmla="*/ 1957588 h 2125014"/>
            <a:gd name="connsiteX2" fmla="*/ 1184856 w 4713667"/>
            <a:gd name="connsiteY2" fmla="*/ 1403797 h 2125014"/>
            <a:gd name="connsiteX3" fmla="*/ 1764405 w 4713667"/>
            <a:gd name="connsiteY3" fmla="*/ 1081825 h 2125014"/>
            <a:gd name="connsiteX4" fmla="*/ 2343955 w 4713667"/>
            <a:gd name="connsiteY4" fmla="*/ 721216 h 2125014"/>
            <a:gd name="connsiteX5" fmla="*/ 2962141 w 4713667"/>
            <a:gd name="connsiteY5" fmla="*/ 669701 h 2125014"/>
            <a:gd name="connsiteX6" fmla="*/ 3541690 w 4713667"/>
            <a:gd name="connsiteY6" fmla="*/ 437881 h 2125014"/>
            <a:gd name="connsiteX7" fmla="*/ 4134118 w 4713667"/>
            <a:gd name="connsiteY7" fmla="*/ 244698 h 2125014"/>
            <a:gd name="connsiteX8" fmla="*/ 4713667 w 4713667"/>
            <a:gd name="connsiteY8" fmla="*/ 0 h 2125014"/>
            <a:gd name="connsiteX9" fmla="*/ 4713667 w 4713667"/>
            <a:gd name="connsiteY9" fmla="*/ 0 h 212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3667" h="2125014">
              <a:moveTo>
                <a:pt x="0" y="2125014"/>
              </a:moveTo>
              <a:cubicBezTo>
                <a:pt x="203915" y="2101402"/>
                <a:pt x="407831" y="2077791"/>
                <a:pt x="605307" y="1957588"/>
              </a:cubicBezTo>
              <a:cubicBezTo>
                <a:pt x="802783" y="1837385"/>
                <a:pt x="991673" y="1549757"/>
                <a:pt x="1184856" y="1403797"/>
              </a:cubicBezTo>
              <a:cubicBezTo>
                <a:pt x="1378039" y="1257836"/>
                <a:pt x="1571222" y="1195588"/>
                <a:pt x="1764405" y="1081825"/>
              </a:cubicBezTo>
              <a:cubicBezTo>
                <a:pt x="1957588" y="968061"/>
                <a:pt x="2144332" y="789903"/>
                <a:pt x="2343955" y="721216"/>
              </a:cubicBezTo>
              <a:cubicBezTo>
                <a:pt x="2543578" y="652529"/>
                <a:pt x="2762519" y="716923"/>
                <a:pt x="2962141" y="669701"/>
              </a:cubicBezTo>
              <a:cubicBezTo>
                <a:pt x="3161764" y="622478"/>
                <a:pt x="3346361" y="508715"/>
                <a:pt x="3541690" y="437881"/>
              </a:cubicBezTo>
              <a:cubicBezTo>
                <a:pt x="3737019" y="367047"/>
                <a:pt x="3938788" y="317678"/>
                <a:pt x="4134118" y="244698"/>
              </a:cubicBezTo>
              <a:cubicBezTo>
                <a:pt x="4329448" y="171718"/>
                <a:pt x="4713667" y="0"/>
                <a:pt x="4713667" y="0"/>
              </a:cubicBezTo>
              <a:lnTo>
                <a:pt x="4713667" y="0"/>
              </a:lnTo>
            </a:path>
          </a:pathLst>
        </a:custGeom>
        <a:noFill xmlns:a="http://schemas.openxmlformats.org/drawingml/2006/main"/>
        <a:ln xmlns:a="http://schemas.openxmlformats.org/drawingml/2006/main" w="38100">
          <a:solidFill>
            <a:srgbClr val="FF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0.85971</cdr:x>
      <cdr:y>0.51067</cdr:y>
    </cdr:from>
    <cdr:to>
      <cdr:x>0.97726</cdr:x>
      <cdr:y>0.7</cdr:y>
    </cdr:to>
    <cdr:sp macro="" textlink="">
      <cdr:nvSpPr>
        <cdr:cNvPr id="4" name="TextBox 3"/>
        <cdr:cNvSpPr txBox="1"/>
      </cdr:nvSpPr>
      <cdr:spPr>
        <a:xfrm xmlns:a="http://schemas.openxmlformats.org/drawingml/2006/main">
          <a:off x="6687578" y="24663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0.85937</cdr:x>
      <cdr:y>0.45867</cdr:y>
    </cdr:from>
    <cdr:to>
      <cdr:x>0.93231</cdr:x>
      <cdr:y>0.528</cdr:y>
    </cdr:to>
    <cdr:sp macro="" textlink="">
      <cdr:nvSpPr>
        <cdr:cNvPr id="5" name="TextBox 4"/>
        <cdr:cNvSpPr txBox="1"/>
      </cdr:nvSpPr>
      <cdr:spPr>
        <a:xfrm xmlns:a="http://schemas.openxmlformats.org/drawingml/2006/main">
          <a:off x="6684877" y="2215166"/>
          <a:ext cx="567413" cy="3348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k</a:t>
          </a:r>
          <a:r>
            <a:rPr lang="en-US" sz="1400" dirty="0" smtClean="0"/>
            <a:t>=0.5</a:t>
          </a:r>
          <a:endParaRPr lang="en-US" sz="1400" dirty="0"/>
        </a:p>
      </cdr:txBody>
    </cdr:sp>
  </cdr:relSizeAnchor>
  <cdr:relSizeAnchor xmlns:cdr="http://schemas.openxmlformats.org/drawingml/2006/chartDrawing">
    <cdr:from>
      <cdr:x>0.87108</cdr:x>
      <cdr:y>0.2</cdr:y>
    </cdr:from>
    <cdr:to>
      <cdr:x>0.98863</cdr:x>
      <cdr:y>0.38933</cdr:y>
    </cdr:to>
    <cdr:sp macro="" textlink="">
      <cdr:nvSpPr>
        <cdr:cNvPr id="6" name="TextBox 5"/>
        <cdr:cNvSpPr txBox="1"/>
      </cdr:nvSpPr>
      <cdr:spPr>
        <a:xfrm xmlns:a="http://schemas.openxmlformats.org/drawingml/2006/main">
          <a:off x="6776008" y="96591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k</a:t>
          </a:r>
          <a:r>
            <a:rPr lang="en-US" sz="1400" dirty="0" smtClean="0"/>
            <a:t>=1</a:t>
          </a:r>
          <a:endParaRPr lang="en-US" sz="1400" dirty="0"/>
        </a:p>
      </cdr:txBody>
    </cdr:sp>
  </cdr:relSizeAnchor>
  <cdr:relSizeAnchor xmlns:cdr="http://schemas.openxmlformats.org/drawingml/2006/chartDrawing">
    <cdr:from>
      <cdr:x>0.87238</cdr:x>
      <cdr:y>0.13263</cdr:y>
    </cdr:from>
    <cdr:to>
      <cdr:x>0.96035</cdr:x>
      <cdr:y>0.2273</cdr:y>
    </cdr:to>
    <cdr:sp macro="" textlink="">
      <cdr:nvSpPr>
        <cdr:cNvPr id="7" name="TextBox 1"/>
        <cdr:cNvSpPr txBox="1"/>
      </cdr:nvSpPr>
      <cdr:spPr>
        <a:xfrm xmlns:a="http://schemas.openxmlformats.org/drawingml/2006/main">
          <a:off x="6786068" y="640555"/>
          <a:ext cx="684302" cy="457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k=2</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41226-2FC8-4F47-A06A-05EAF6F4D6AB}" type="datetimeFigureOut">
              <a:rPr lang="en-US" smtClean="0"/>
              <a:t>13-Oct-15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83A0F-108E-4C03-B46E-DC22EFC852F5}" type="slidenum">
              <a:rPr lang="en-US" smtClean="0"/>
              <a:t>‹#›</a:t>
            </a:fld>
            <a:endParaRPr lang="en-US"/>
          </a:p>
        </p:txBody>
      </p:sp>
    </p:spTree>
    <p:extLst>
      <p:ext uri="{BB962C8B-B14F-4D97-AF65-F5344CB8AC3E}">
        <p14:creationId xmlns:p14="http://schemas.microsoft.com/office/powerpoint/2010/main" val="61007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Subjective – user’s</a:t>
            </a:r>
            <a:r>
              <a:rPr lang="en-US" baseline="0" dirty="0" smtClean="0"/>
              <a:t> opinion </a:t>
            </a:r>
          </a:p>
          <a:p>
            <a:r>
              <a:rPr lang="en-US" baseline="0" dirty="0" smtClean="0"/>
              <a:t>Objective – calculated using Mathematical formula</a:t>
            </a:r>
            <a:endParaRPr lang="en-US" dirty="0"/>
          </a:p>
        </p:txBody>
      </p:sp>
      <p:sp>
        <p:nvSpPr>
          <p:cNvPr id="4" name="Slide Number Placeholder 3"/>
          <p:cNvSpPr>
            <a:spLocks noGrp="1"/>
          </p:cNvSpPr>
          <p:nvPr>
            <p:ph type="sldNum" sz="quarter" idx="10"/>
          </p:nvPr>
        </p:nvSpPr>
        <p:spPr/>
        <p:txBody>
          <a:bodyPr/>
          <a:lstStyle/>
          <a:p>
            <a:fld id="{C8283A0F-108E-4C03-B46E-DC22EFC852F5}" type="slidenum">
              <a:rPr lang="en-US" smtClean="0"/>
              <a:t>2</a:t>
            </a:fld>
            <a:endParaRPr lang="en-US"/>
          </a:p>
        </p:txBody>
      </p:sp>
    </p:spTree>
    <p:extLst>
      <p:ext uri="{BB962C8B-B14F-4D97-AF65-F5344CB8AC3E}">
        <p14:creationId xmlns:p14="http://schemas.microsoft.com/office/powerpoint/2010/main" val="148867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Each increment builds</a:t>
            </a:r>
            <a:r>
              <a:rPr lang="en-US" baseline="0" dirty="0" smtClean="0"/>
              <a:t> on the previous functionality, better handle changes from stakeholders. Short span for each increment.</a:t>
            </a:r>
          </a:p>
          <a:p>
            <a:pPr marL="228600" indent="-228600">
              <a:buAutoNum type="arabicPeriod"/>
            </a:pPr>
            <a:r>
              <a:rPr lang="en-US" baseline="0" dirty="0" smtClean="0"/>
              <a:t>Expose same set of participant to several measurement on diff times to eliminate errors (faulty handling of slider bar, misjudgment of correlation) and increase in statistical power </a:t>
            </a:r>
            <a:endParaRPr lang="en-US" dirty="0"/>
          </a:p>
        </p:txBody>
      </p:sp>
      <p:sp>
        <p:nvSpPr>
          <p:cNvPr id="4" name="Slide Number Placeholder 3"/>
          <p:cNvSpPr>
            <a:spLocks noGrp="1"/>
          </p:cNvSpPr>
          <p:nvPr>
            <p:ph type="sldNum" sz="quarter" idx="10"/>
          </p:nvPr>
        </p:nvSpPr>
        <p:spPr/>
        <p:txBody>
          <a:bodyPr/>
          <a:lstStyle/>
          <a:p>
            <a:fld id="{C8283A0F-108E-4C03-B46E-DC22EFC852F5}" type="slidenum">
              <a:rPr lang="en-US" smtClean="0"/>
              <a:t>14</a:t>
            </a:fld>
            <a:endParaRPr lang="en-US"/>
          </a:p>
        </p:txBody>
      </p:sp>
    </p:spTree>
    <p:extLst>
      <p:ext uri="{BB962C8B-B14F-4D97-AF65-F5344CB8AC3E}">
        <p14:creationId xmlns:p14="http://schemas.microsoft.com/office/powerpoint/2010/main" val="310470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t>
            </a:r>
            <a:r>
              <a:rPr lang="en-US" sz="1200" b="0" i="0" u="none" strike="noStrike" kern="1200" baseline="0" dirty="0" err="1" smtClean="0">
                <a:solidFill>
                  <a:schemeClr val="tx1"/>
                </a:solidFill>
                <a:latin typeface="+mn-lt"/>
                <a:ea typeface="+mn-ea"/>
                <a:cs typeface="+mn-cs"/>
              </a:rPr>
              <a:t>stringify</a:t>
            </a:r>
            <a:r>
              <a:rPr lang="en-US" sz="1200" b="0" i="0" u="none" strike="noStrike" kern="1200" baseline="0" dirty="0" smtClean="0">
                <a:solidFill>
                  <a:schemeClr val="tx1"/>
                </a:solidFill>
                <a:latin typeface="+mn-lt"/>
                <a:ea typeface="+mn-ea"/>
                <a:cs typeface="+mn-cs"/>
              </a:rPr>
              <a:t>, all the participant’s data into a </a:t>
            </a:r>
            <a:r>
              <a:rPr lang="en-US" sz="1200" b="0" i="0" u="none" strike="noStrike" kern="1200" baseline="0" dirty="0" err="1" smtClean="0">
                <a:solidFill>
                  <a:schemeClr val="tx1"/>
                </a:solidFill>
                <a:latin typeface="+mn-lt"/>
                <a:ea typeface="+mn-ea"/>
                <a:cs typeface="+mn-cs"/>
              </a:rPr>
              <a:t>json</a:t>
            </a:r>
            <a:r>
              <a:rPr lang="en-US" sz="1200" b="0" i="0" u="none" strike="noStrike" kern="1200" baseline="0" dirty="0" smtClean="0">
                <a:solidFill>
                  <a:schemeClr val="tx1"/>
                </a:solidFill>
                <a:latin typeface="+mn-lt"/>
                <a:ea typeface="+mn-ea"/>
                <a:cs typeface="+mn-cs"/>
              </a:rPr>
              <a:t> variable which is then used as a parameter to create a blob object using Blob() constructor. A Blob object consists of the concatenation of the array of values given to it as parameter. We create a</a:t>
            </a:r>
          </a:p>
          <a:p>
            <a:r>
              <a:rPr lang="en-US" sz="1200" b="0" i="0" u="none" strike="noStrike" kern="1200" baseline="0" dirty="0" smtClean="0">
                <a:solidFill>
                  <a:schemeClr val="tx1"/>
                </a:solidFill>
                <a:latin typeface="+mn-lt"/>
                <a:ea typeface="+mn-ea"/>
                <a:cs typeface="+mn-cs"/>
              </a:rPr>
              <a:t>URL to the </a:t>
            </a:r>
            <a:r>
              <a:rPr lang="en-US" sz="1200" b="0" i="0" u="none" strike="noStrike" kern="1200" baseline="0" dirty="0" err="1" smtClean="0">
                <a:solidFill>
                  <a:schemeClr val="tx1"/>
                </a:solidFill>
                <a:latin typeface="+mn-lt"/>
                <a:ea typeface="+mn-ea"/>
                <a:cs typeface="+mn-cs"/>
              </a:rPr>
              <a:t>json</a:t>
            </a:r>
            <a:r>
              <a:rPr lang="en-US" sz="1200" b="0" i="0" u="none" strike="noStrike" kern="1200" baseline="0" dirty="0" smtClean="0">
                <a:solidFill>
                  <a:schemeClr val="tx1"/>
                </a:solidFill>
                <a:latin typeface="+mn-lt"/>
                <a:ea typeface="+mn-ea"/>
                <a:cs typeface="+mn-cs"/>
              </a:rPr>
              <a:t> data using that blob which is then available for downloading by the user.</a:t>
            </a:r>
            <a:endParaRPr lang="en-US" dirty="0"/>
          </a:p>
        </p:txBody>
      </p:sp>
      <p:sp>
        <p:nvSpPr>
          <p:cNvPr id="4" name="Slide Number Placeholder 3"/>
          <p:cNvSpPr>
            <a:spLocks noGrp="1"/>
          </p:cNvSpPr>
          <p:nvPr>
            <p:ph type="sldNum" sz="quarter" idx="10"/>
          </p:nvPr>
        </p:nvSpPr>
        <p:spPr/>
        <p:txBody>
          <a:bodyPr/>
          <a:lstStyle/>
          <a:p>
            <a:fld id="{C8283A0F-108E-4C03-B46E-DC22EFC852F5}" type="slidenum">
              <a:rPr lang="en-US" smtClean="0"/>
              <a:t>15</a:t>
            </a:fld>
            <a:endParaRPr lang="en-US"/>
          </a:p>
        </p:txBody>
      </p:sp>
    </p:spTree>
    <p:extLst>
      <p:ext uri="{BB962C8B-B14F-4D97-AF65-F5344CB8AC3E}">
        <p14:creationId xmlns:p14="http://schemas.microsoft.com/office/powerpoint/2010/main" val="98552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EB8E1B-B4A5-44F7-9686-2444F2D00265}" type="datetimeFigureOut">
              <a:rPr lang="en-US" smtClean="0"/>
              <a:t>13-Oct-15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415203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B8E1B-B4A5-44F7-9686-2444F2D00265}" type="datetimeFigureOut">
              <a:rPr lang="en-US" smtClean="0"/>
              <a:t>13-Oct-15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19004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B8E1B-B4A5-44F7-9686-2444F2D00265}" type="datetimeFigureOut">
              <a:rPr lang="en-US" smtClean="0"/>
              <a:t>13-Oct-15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EC5BBB-9128-4227-8B8E-A6B2343A314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82875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DEB8E1B-B4A5-44F7-9686-2444F2D00265}" type="datetimeFigureOut">
              <a:rPr lang="en-US" smtClean="0"/>
              <a:t>13-Oct-15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257423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DEB8E1B-B4A5-44F7-9686-2444F2D00265}" type="datetimeFigureOut">
              <a:rPr lang="en-US" smtClean="0"/>
              <a:t>13-Oct-15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EC5BBB-9128-4227-8B8E-A6B2343A314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786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DEB8E1B-B4A5-44F7-9686-2444F2D00265}" type="datetimeFigureOut">
              <a:rPr lang="en-US" smtClean="0"/>
              <a:t>13-Oct-15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1987622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B8E1B-B4A5-44F7-9686-2444F2D00265}" type="datetimeFigureOut">
              <a:rPr lang="en-US" smtClean="0"/>
              <a:t>13-Oct-15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1736032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B8E1B-B4A5-44F7-9686-2444F2D00265}" type="datetimeFigureOut">
              <a:rPr lang="en-US" smtClean="0"/>
              <a:t>13-Oct-15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251386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B8E1B-B4A5-44F7-9686-2444F2D00265}" type="datetimeFigureOut">
              <a:rPr lang="en-US" smtClean="0"/>
              <a:t>13-Oct-15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218097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B8E1B-B4A5-44F7-9686-2444F2D00265}" type="datetimeFigureOut">
              <a:rPr lang="en-US" smtClean="0"/>
              <a:t>13-Oct-15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259021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EB8E1B-B4A5-44F7-9686-2444F2D00265}" type="datetimeFigureOut">
              <a:rPr lang="en-US" smtClean="0"/>
              <a:t>13-Oct-15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389862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EB8E1B-B4A5-44F7-9686-2444F2D00265}" type="datetimeFigureOut">
              <a:rPr lang="en-US" smtClean="0"/>
              <a:t>13-Oct-15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239979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EB8E1B-B4A5-44F7-9686-2444F2D00265}" type="datetimeFigureOut">
              <a:rPr lang="en-US" smtClean="0"/>
              <a:t>13-Oct-15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21350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B8E1B-B4A5-44F7-9686-2444F2D00265}" type="datetimeFigureOut">
              <a:rPr lang="en-US" smtClean="0"/>
              <a:t>13-Oct-15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277746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B8E1B-B4A5-44F7-9686-2444F2D00265}" type="datetimeFigureOut">
              <a:rPr lang="en-US" smtClean="0"/>
              <a:t>13-Oct-15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102835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B8E1B-B4A5-44F7-9686-2444F2D00265}" type="datetimeFigureOut">
              <a:rPr lang="en-US" smtClean="0"/>
              <a:t>13-Oct-15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EC5BBB-9128-4227-8B8E-A6B2343A314E}" type="slidenum">
              <a:rPr lang="en-US" smtClean="0"/>
              <a:t>‹#›</a:t>
            </a:fld>
            <a:endParaRPr lang="en-US"/>
          </a:p>
        </p:txBody>
      </p:sp>
    </p:spTree>
    <p:extLst>
      <p:ext uri="{BB962C8B-B14F-4D97-AF65-F5344CB8AC3E}">
        <p14:creationId xmlns:p14="http://schemas.microsoft.com/office/powerpoint/2010/main" val="210868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EB8E1B-B4A5-44F7-9686-2444F2D00265}" type="datetimeFigureOut">
              <a:rPr lang="en-US" smtClean="0"/>
              <a:t>13-Oct-15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4EC5BBB-9128-4227-8B8E-A6B2343A314E}" type="slidenum">
              <a:rPr lang="en-US" smtClean="0"/>
              <a:t>‹#›</a:t>
            </a:fld>
            <a:endParaRPr lang="en-US"/>
          </a:p>
        </p:txBody>
      </p:sp>
    </p:spTree>
    <p:extLst>
      <p:ext uri="{BB962C8B-B14F-4D97-AF65-F5344CB8AC3E}">
        <p14:creationId xmlns:p14="http://schemas.microsoft.com/office/powerpoint/2010/main" val="18338238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An empirical study on Perception of Correlation using Scatter Plots</a:t>
            </a:r>
            <a:endParaRPr lang="en-US" dirty="0"/>
          </a:p>
        </p:txBody>
      </p:sp>
      <p:sp>
        <p:nvSpPr>
          <p:cNvPr id="3" name="TextBox 2"/>
          <p:cNvSpPr txBox="1"/>
          <p:nvPr/>
        </p:nvSpPr>
        <p:spPr>
          <a:xfrm>
            <a:off x="8794865" y="5802283"/>
            <a:ext cx="2053244" cy="369332"/>
          </a:xfrm>
          <a:prstGeom prst="rect">
            <a:avLst/>
          </a:prstGeom>
          <a:noFill/>
        </p:spPr>
        <p:txBody>
          <a:bodyPr wrap="square" rtlCol="0">
            <a:spAutoFit/>
          </a:bodyPr>
          <a:lstStyle/>
          <a:p>
            <a:r>
              <a:rPr lang="en-US" dirty="0" smtClean="0"/>
              <a:t>Created by:-</a:t>
            </a:r>
            <a:endParaRPr lang="en-US" dirty="0"/>
          </a:p>
        </p:txBody>
      </p:sp>
      <p:sp>
        <p:nvSpPr>
          <p:cNvPr id="4" name="TextBox 3"/>
          <p:cNvSpPr txBox="1"/>
          <p:nvPr/>
        </p:nvSpPr>
        <p:spPr>
          <a:xfrm>
            <a:off x="9451571" y="6171615"/>
            <a:ext cx="1961804" cy="369332"/>
          </a:xfrm>
          <a:prstGeom prst="rect">
            <a:avLst/>
          </a:prstGeom>
          <a:noFill/>
        </p:spPr>
        <p:txBody>
          <a:bodyPr wrap="square" rtlCol="0">
            <a:spAutoFit/>
          </a:bodyPr>
          <a:lstStyle/>
          <a:p>
            <a:r>
              <a:rPr lang="en-US" dirty="0" smtClean="0"/>
              <a:t>Varshita Sher</a:t>
            </a:r>
            <a:endParaRPr lang="en-US" dirty="0"/>
          </a:p>
        </p:txBody>
      </p:sp>
    </p:spTree>
    <p:extLst>
      <p:ext uri="{BB962C8B-B14F-4D97-AF65-F5344CB8AC3E}">
        <p14:creationId xmlns:p14="http://schemas.microsoft.com/office/powerpoint/2010/main" val="718966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p:txBody>
          <a:bodyPr/>
          <a:lstStyle/>
          <a:p>
            <a:r>
              <a:rPr lang="en-US" dirty="0" smtClean="0"/>
              <a:t>Task Reflective Asymmetry: study the effect of varying the symmetry of points on either side of the 45 degree line.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39" y="3114736"/>
            <a:ext cx="2553027" cy="2339286"/>
          </a:xfrm>
          <a:prstGeom prst="rect">
            <a:avLst/>
          </a:prstGeom>
        </p:spPr>
      </p:pic>
      <p:pic>
        <p:nvPicPr>
          <p:cNvPr id="5" name="Picture 4"/>
          <p:cNvPicPr>
            <a:picLocks noChangeAspect="1"/>
          </p:cNvPicPr>
          <p:nvPr/>
        </p:nvPicPr>
        <p:blipFill>
          <a:blip r:embed="rId3"/>
          <a:stretch>
            <a:fillRect/>
          </a:stretch>
        </p:blipFill>
        <p:spPr>
          <a:xfrm>
            <a:off x="4853181" y="3242721"/>
            <a:ext cx="2211241" cy="2211301"/>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7213950" y="3242720"/>
            <a:ext cx="2212554" cy="2211301"/>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9576032" y="3242720"/>
            <a:ext cx="2094862" cy="2211301"/>
          </a:xfrm>
          <a:prstGeom prst="rect">
            <a:avLst/>
          </a:prstGeom>
          <a:ln>
            <a:solidFill>
              <a:schemeClr val="tx1"/>
            </a:solidFill>
          </a:ln>
        </p:spPr>
      </p:pic>
      <p:sp>
        <p:nvSpPr>
          <p:cNvPr id="8" name="Left Brace 7"/>
          <p:cNvSpPr/>
          <p:nvPr/>
        </p:nvSpPr>
        <p:spPr>
          <a:xfrm rot="16200000">
            <a:off x="7676634" y="3752761"/>
            <a:ext cx="597446" cy="43169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424928" y="6336792"/>
            <a:ext cx="1344168" cy="369332"/>
          </a:xfrm>
          <a:prstGeom prst="rect">
            <a:avLst/>
          </a:prstGeom>
          <a:noFill/>
        </p:spPr>
        <p:txBody>
          <a:bodyPr wrap="square" rtlCol="0">
            <a:spAutoFit/>
          </a:bodyPr>
          <a:lstStyle/>
          <a:p>
            <a:r>
              <a:rPr lang="en-US" dirty="0" smtClean="0"/>
              <a:t>R = 0.5</a:t>
            </a:r>
            <a:endParaRPr lang="en-US" dirty="0"/>
          </a:p>
        </p:txBody>
      </p:sp>
    </p:spTree>
    <p:extLst>
      <p:ext uri="{BB962C8B-B14F-4D97-AF65-F5344CB8AC3E}">
        <p14:creationId xmlns:p14="http://schemas.microsoft.com/office/powerpoint/2010/main" val="1402432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4080" y="150285"/>
            <a:ext cx="8911687" cy="764115"/>
          </a:xfrm>
        </p:spPr>
        <p:txBody>
          <a:bodyPr/>
          <a:lstStyle/>
          <a:p>
            <a:r>
              <a:rPr lang="en-US" dirty="0" smtClean="0"/>
              <a:t>Software Implementation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080" y="1014152"/>
            <a:ext cx="10074931" cy="5525207"/>
          </a:xfrm>
          <a:prstGeom prst="rect">
            <a:avLst/>
          </a:prstGeom>
          <a:ln w="38100">
            <a:solidFill>
              <a:schemeClr val="tx1"/>
            </a:solidFill>
          </a:ln>
        </p:spPr>
      </p:pic>
    </p:spTree>
    <p:extLst>
      <p:ext uri="{BB962C8B-B14F-4D97-AF65-F5344CB8AC3E}">
        <p14:creationId xmlns:p14="http://schemas.microsoft.com/office/powerpoint/2010/main" val="335959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981" y="878919"/>
            <a:ext cx="9797369" cy="5771262"/>
          </a:xfrm>
          <a:prstGeom prst="rect">
            <a:avLst/>
          </a:prstGeom>
          <a:ln w="38100">
            <a:solidFill>
              <a:schemeClr val="tx1"/>
            </a:solidFill>
          </a:ln>
        </p:spPr>
      </p:pic>
      <p:sp>
        <p:nvSpPr>
          <p:cNvPr id="5" name="TextBox 4"/>
          <p:cNvSpPr txBox="1"/>
          <p:nvPr/>
        </p:nvSpPr>
        <p:spPr>
          <a:xfrm>
            <a:off x="1679171" y="232756"/>
            <a:ext cx="4912821" cy="523220"/>
          </a:xfrm>
          <a:prstGeom prst="rect">
            <a:avLst/>
          </a:prstGeom>
          <a:noFill/>
        </p:spPr>
        <p:txBody>
          <a:bodyPr wrap="square" rtlCol="0">
            <a:spAutoFit/>
          </a:bodyPr>
          <a:lstStyle/>
          <a:p>
            <a:r>
              <a:rPr lang="en-US" sz="2800" dirty="0" smtClean="0"/>
              <a:t>Software Implementation</a:t>
            </a:r>
            <a:endParaRPr lang="en-US" sz="2800" dirty="0"/>
          </a:p>
        </p:txBody>
      </p:sp>
    </p:spTree>
    <p:extLst>
      <p:ext uri="{BB962C8B-B14F-4D97-AF65-F5344CB8AC3E}">
        <p14:creationId xmlns:p14="http://schemas.microsoft.com/office/powerpoint/2010/main" val="3464796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044" y="430423"/>
            <a:ext cx="8911687" cy="664363"/>
          </a:xfrm>
        </p:spPr>
        <p:txBody>
          <a:bodyPr/>
          <a:lstStyle/>
          <a:p>
            <a:r>
              <a:rPr lang="en-US" dirty="0" smtClean="0"/>
              <a:t>Software Implementation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394" y="1924334"/>
            <a:ext cx="5679024" cy="4415051"/>
          </a:xfrm>
          <a:prstGeom prst="rect">
            <a:avLst/>
          </a:prstGeom>
        </p:spPr>
      </p:pic>
      <p:sp>
        <p:nvSpPr>
          <p:cNvPr id="4" name="TextBox 3"/>
          <p:cNvSpPr txBox="1"/>
          <p:nvPr/>
        </p:nvSpPr>
        <p:spPr>
          <a:xfrm>
            <a:off x="9336024" y="3557016"/>
            <a:ext cx="1828800" cy="646331"/>
          </a:xfrm>
          <a:prstGeom prst="rect">
            <a:avLst/>
          </a:prstGeom>
          <a:noFill/>
        </p:spPr>
        <p:txBody>
          <a:bodyPr wrap="square" rtlCol="0">
            <a:spAutoFit/>
          </a:bodyPr>
          <a:lstStyle/>
          <a:p>
            <a:pPr algn="ctr"/>
            <a:r>
              <a:rPr lang="en-US" dirty="0" smtClean="0"/>
              <a:t>Masking</a:t>
            </a:r>
          </a:p>
          <a:p>
            <a:pPr algn="ctr"/>
            <a:r>
              <a:rPr lang="en-US" dirty="0" smtClean="0"/>
              <a:t>Effect</a:t>
            </a:r>
            <a:endParaRPr lang="en-US" dirty="0"/>
          </a:p>
        </p:txBody>
      </p:sp>
      <p:cxnSp>
        <p:nvCxnSpPr>
          <p:cNvPr id="6" name="Straight Arrow Connector 5"/>
          <p:cNvCxnSpPr/>
          <p:nvPr/>
        </p:nvCxnSpPr>
        <p:spPr>
          <a:xfrm flipH="1">
            <a:off x="8805672" y="3880181"/>
            <a:ext cx="7040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125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Implementation</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Deployed Agile Software Development process - “incremental model”</a:t>
            </a:r>
          </a:p>
          <a:p>
            <a:r>
              <a:rPr lang="en-US" dirty="0" smtClean="0"/>
              <a:t>Written using JavaScript, HTML, PHP</a:t>
            </a:r>
          </a:p>
          <a:p>
            <a:r>
              <a:rPr lang="en-US" dirty="0" smtClean="0"/>
              <a:t>Collects user response in form of subjective correlation values when presented with different SCPs in accordance with the </a:t>
            </a:r>
            <a:r>
              <a:rPr lang="en-US" b="1" dirty="0" smtClean="0"/>
              <a:t>principal of repeated </a:t>
            </a:r>
            <a:r>
              <a:rPr lang="en-US" b="1" dirty="0" smtClean="0"/>
              <a:t>measures.</a:t>
            </a:r>
            <a:endParaRPr lang="en-US" b="1" dirty="0" smtClean="0"/>
          </a:p>
          <a:p>
            <a:r>
              <a:rPr lang="en-US" dirty="0" smtClean="0"/>
              <a:t>Procedure:</a:t>
            </a:r>
          </a:p>
          <a:p>
            <a:pPr lvl="1">
              <a:buFont typeface="Wingdings" panose="05000000000000000000" pitchFamily="2" charset="2"/>
              <a:buChar char="§"/>
            </a:pPr>
            <a:r>
              <a:rPr lang="en-US" dirty="0" smtClean="0"/>
              <a:t>Pre-study presentation</a:t>
            </a:r>
          </a:p>
          <a:p>
            <a:pPr lvl="1">
              <a:buFont typeface="Wingdings" panose="05000000000000000000" pitchFamily="2" charset="2"/>
              <a:buChar char="§"/>
            </a:pPr>
            <a:r>
              <a:rPr lang="en-US" dirty="0" smtClean="0"/>
              <a:t>Collecting demographic information using radio buttons, text boxes and Likert scaling for familiarity ratings</a:t>
            </a:r>
          </a:p>
          <a:p>
            <a:pPr lvl="1">
              <a:buFont typeface="Wingdings" panose="05000000000000000000" pitchFamily="2" charset="2"/>
              <a:buChar char="§"/>
            </a:pPr>
            <a:r>
              <a:rPr lang="en-US" dirty="0" smtClean="0"/>
              <a:t>Training session providing feedback</a:t>
            </a:r>
          </a:p>
          <a:p>
            <a:pPr lvl="1">
              <a:buFont typeface="Wingdings" panose="05000000000000000000" pitchFamily="2" charset="2"/>
              <a:buChar char="§"/>
            </a:pPr>
            <a:r>
              <a:rPr lang="en-US" dirty="0" smtClean="0"/>
              <a:t>Testing  session for the main trials</a:t>
            </a:r>
          </a:p>
          <a:p>
            <a:pPr lvl="1">
              <a:buFont typeface="Wingdings" panose="05000000000000000000" pitchFamily="2" charset="2"/>
              <a:buChar char="§"/>
            </a:pPr>
            <a:r>
              <a:rPr lang="en-US" dirty="0"/>
              <a:t>Display 2 SCPs  on the </a:t>
            </a:r>
            <a:r>
              <a:rPr lang="en-US" dirty="0" smtClean="0"/>
              <a:t>screen</a:t>
            </a:r>
          </a:p>
          <a:p>
            <a:pPr lvl="1">
              <a:buFont typeface="Wingdings" panose="05000000000000000000" pitchFamily="2" charset="2"/>
              <a:buChar char="§"/>
            </a:pPr>
            <a:r>
              <a:rPr lang="en-US" dirty="0" smtClean="0"/>
              <a:t>Use respective slider bars to record answers for each one</a:t>
            </a:r>
          </a:p>
          <a:p>
            <a:pPr lvl="1">
              <a:buFont typeface="Wingdings" panose="05000000000000000000" pitchFamily="2" charset="2"/>
              <a:buChar char="§"/>
            </a:pPr>
            <a:r>
              <a:rPr lang="en-US" dirty="0" smtClean="0"/>
              <a:t>Press ‘Next’ button to move onto next trial</a:t>
            </a:r>
          </a:p>
          <a:p>
            <a:pPr lvl="1">
              <a:buFont typeface="Wingdings" panose="05000000000000000000" pitchFamily="2" charset="2"/>
              <a:buChar char="§"/>
            </a:pPr>
            <a:r>
              <a:rPr lang="en-US" dirty="0" smtClean="0"/>
              <a:t>Timely break intervals to reduce fatigue and boredom</a:t>
            </a:r>
          </a:p>
          <a:p>
            <a:pPr lvl="1">
              <a:buFont typeface="Wingdings" panose="05000000000000000000" pitchFamily="2" charset="2"/>
              <a:buChar char="§"/>
            </a:pPr>
            <a:r>
              <a:rPr lang="en-US" i="1" dirty="0" smtClean="0"/>
              <a:t>Check points </a:t>
            </a:r>
            <a:r>
              <a:rPr lang="en-US" dirty="0" smtClean="0"/>
              <a:t>to monitor participant performance and detect random-clicks.</a:t>
            </a:r>
            <a:endParaRPr lang="en-US" i="1" dirty="0" smtClean="0"/>
          </a:p>
          <a:p>
            <a:pPr lvl="1">
              <a:buFont typeface="Wingdings" panose="05000000000000000000" pitchFamily="2" charset="2"/>
              <a:buChar char="§"/>
            </a:pPr>
            <a:r>
              <a:rPr lang="en-US" dirty="0" smtClean="0"/>
              <a:t>Masking screen to relax the eye vision</a:t>
            </a:r>
          </a:p>
          <a:p>
            <a:pPr lvl="1">
              <a:buFont typeface="Wingdings" panose="05000000000000000000" pitchFamily="2" charset="2"/>
              <a:buChar char="§"/>
            </a:pPr>
            <a:r>
              <a:rPr lang="en-US" dirty="0" smtClean="0"/>
              <a:t>Amazon voucher as a thank-you token</a:t>
            </a:r>
          </a:p>
          <a:p>
            <a:pPr lvl="1">
              <a:buFont typeface="Wingdings" panose="05000000000000000000" pitchFamily="2" charset="2"/>
              <a:buChar char="§"/>
            </a:pPr>
            <a:r>
              <a:rPr lang="en-US" dirty="0" smtClean="0"/>
              <a:t>Feedback survey</a:t>
            </a:r>
          </a:p>
        </p:txBody>
      </p:sp>
    </p:spTree>
    <p:extLst>
      <p:ext uri="{BB962C8B-B14F-4D97-AF65-F5344CB8AC3E}">
        <p14:creationId xmlns:p14="http://schemas.microsoft.com/office/powerpoint/2010/main" val="570973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end processing done by software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a:t>software calculates certain other metrics such as difference between objective and subjective correlation, amount of overestimation, underestimation, response time, </a:t>
            </a:r>
            <a:r>
              <a:rPr lang="en-US" dirty="0" smtClean="0"/>
              <a:t>etc.</a:t>
            </a:r>
          </a:p>
          <a:p>
            <a:r>
              <a:rPr lang="en-US" dirty="0" smtClean="0"/>
              <a:t>It creates </a:t>
            </a:r>
            <a:r>
              <a:rPr lang="en-US" b="1" dirty="0" smtClean="0"/>
              <a:t>session variables</a:t>
            </a:r>
            <a:r>
              <a:rPr lang="en-US" dirty="0" smtClean="0"/>
              <a:t> for the demographic information entered by the user as they tend to remain constant for each individual. </a:t>
            </a:r>
          </a:p>
          <a:p>
            <a:r>
              <a:rPr lang="en-US" dirty="0" smtClean="0"/>
              <a:t>The remaining information such as start time, stop time, estimated correlation, actual correlation (elements susceptible to change w.r.t individual trial) are stored as </a:t>
            </a:r>
            <a:r>
              <a:rPr lang="en-US" b="1" dirty="0" smtClean="0"/>
              <a:t>global variables</a:t>
            </a:r>
            <a:r>
              <a:rPr lang="en-US" dirty="0" smtClean="0"/>
              <a:t>.</a:t>
            </a:r>
          </a:p>
          <a:p>
            <a:r>
              <a:rPr lang="en-US" dirty="0" smtClean="0"/>
              <a:t>A record is saved for each trial that consists of User ID, stimuli number, actual correlation, estimated correlation </a:t>
            </a:r>
          </a:p>
          <a:p>
            <a:r>
              <a:rPr lang="en-US" dirty="0" smtClean="0"/>
              <a:t>2 ways to store user file</a:t>
            </a:r>
          </a:p>
          <a:p>
            <a:pPr lvl="1"/>
            <a:r>
              <a:rPr lang="en-US" dirty="0" smtClean="0">
                <a:solidFill>
                  <a:schemeClr val="tx1"/>
                </a:solidFill>
              </a:rPr>
              <a:t>a personalized .txt file is generated (by the user ID of the participant). After each trial, data is appended to it with a new line character between each record.</a:t>
            </a:r>
          </a:p>
          <a:p>
            <a:pPr lvl="1"/>
            <a:r>
              <a:rPr lang="en-US" dirty="0">
                <a:solidFill>
                  <a:schemeClr val="tx1"/>
                </a:solidFill>
              </a:rPr>
              <a:t>a</a:t>
            </a:r>
            <a:r>
              <a:rPr lang="en-US" dirty="0" smtClean="0">
                <a:solidFill>
                  <a:schemeClr val="tx1"/>
                </a:solidFill>
              </a:rPr>
              <a:t> .</a:t>
            </a:r>
            <a:r>
              <a:rPr lang="en-US" dirty="0" err="1" smtClean="0">
                <a:solidFill>
                  <a:schemeClr val="tx1"/>
                </a:solidFill>
              </a:rPr>
              <a:t>json</a:t>
            </a:r>
            <a:r>
              <a:rPr lang="en-US" dirty="0" smtClean="0">
                <a:solidFill>
                  <a:schemeClr val="tx1"/>
                </a:solidFill>
              </a:rPr>
              <a:t> file is created as a backup copy. Using </a:t>
            </a:r>
            <a:r>
              <a:rPr lang="en-US" dirty="0" err="1" smtClean="0">
                <a:solidFill>
                  <a:schemeClr val="tx1"/>
                </a:solidFill>
              </a:rPr>
              <a:t>jStorage.set</a:t>
            </a:r>
            <a:r>
              <a:rPr lang="en-US" dirty="0" smtClean="0">
                <a:solidFill>
                  <a:schemeClr val="tx1"/>
                </a:solidFill>
              </a:rPr>
              <a:t>() data is stored on the web and accessed later on using </a:t>
            </a:r>
            <a:r>
              <a:rPr lang="en-US" dirty="0" err="1" smtClean="0">
                <a:solidFill>
                  <a:schemeClr val="tx1"/>
                </a:solidFill>
              </a:rPr>
              <a:t>jStorage.get</a:t>
            </a:r>
            <a:r>
              <a:rPr lang="en-US" dirty="0" smtClean="0">
                <a:solidFill>
                  <a:schemeClr val="tx1"/>
                </a:solidFill>
              </a:rPr>
              <a:t>().</a:t>
            </a:r>
            <a:endParaRPr lang="en-US" dirty="0">
              <a:solidFill>
                <a:schemeClr val="tx1"/>
              </a:solidFill>
            </a:endParaRPr>
          </a:p>
          <a:p>
            <a:endParaRPr lang="en-US" dirty="0"/>
          </a:p>
        </p:txBody>
      </p:sp>
    </p:spTree>
    <p:extLst>
      <p:ext uri="{BB962C8B-B14F-4D97-AF65-F5344CB8AC3E}">
        <p14:creationId xmlns:p14="http://schemas.microsoft.com/office/powerpoint/2010/main" val="266822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77375690"/>
              </p:ext>
            </p:extLst>
          </p:nvPr>
        </p:nvGraphicFramePr>
        <p:xfrm>
          <a:off x="2252318" y="824248"/>
          <a:ext cx="7778839" cy="4829577"/>
        </p:xfrm>
        <a:graphic>
          <a:graphicData uri="http://schemas.openxmlformats.org/drawingml/2006/chart">
            <c:chart xmlns:c="http://schemas.openxmlformats.org/drawingml/2006/chart" xmlns:r="http://schemas.openxmlformats.org/officeDocument/2006/relationships" r:id="rId2"/>
          </a:graphicData>
        </a:graphic>
      </p:graphicFrame>
      <p:sp>
        <p:nvSpPr>
          <p:cNvPr id="5" name="Freeform 4"/>
          <p:cNvSpPr/>
          <p:nvPr/>
        </p:nvSpPr>
        <p:spPr>
          <a:xfrm>
            <a:off x="3515931" y="1790164"/>
            <a:ext cx="2562897" cy="2897746"/>
          </a:xfrm>
          <a:custGeom>
            <a:avLst/>
            <a:gdLst>
              <a:gd name="connsiteX0" fmla="*/ 0 w 3206840"/>
              <a:gd name="connsiteY0" fmla="*/ 2472744 h 2472744"/>
              <a:gd name="connsiteX1" fmla="*/ 3206840 w 3206840"/>
              <a:gd name="connsiteY1" fmla="*/ 0 h 2472744"/>
              <a:gd name="connsiteX2" fmla="*/ 3206840 w 3206840"/>
              <a:gd name="connsiteY2" fmla="*/ 0 h 2472744"/>
            </a:gdLst>
            <a:ahLst/>
            <a:cxnLst>
              <a:cxn ang="0">
                <a:pos x="connsiteX0" y="connsiteY0"/>
              </a:cxn>
              <a:cxn ang="0">
                <a:pos x="connsiteX1" y="connsiteY1"/>
              </a:cxn>
              <a:cxn ang="0">
                <a:pos x="connsiteX2" y="connsiteY2"/>
              </a:cxn>
            </a:cxnLst>
            <a:rect l="l" t="t" r="r" b="b"/>
            <a:pathLst>
              <a:path w="3206840" h="2472744">
                <a:moveTo>
                  <a:pt x="0" y="2472744"/>
                </a:moveTo>
                <a:lnTo>
                  <a:pt x="3206840" y="0"/>
                </a:lnTo>
                <a:lnTo>
                  <a:pt x="3206840" y="0"/>
                </a:lnTo>
              </a:path>
            </a:pathLst>
          </a:custGeom>
          <a:noFill/>
          <a:ln w="381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515932" y="1893194"/>
            <a:ext cx="5280338" cy="2794716"/>
          </a:xfrm>
          <a:custGeom>
            <a:avLst/>
            <a:gdLst>
              <a:gd name="connsiteX0" fmla="*/ 0 w 5280338"/>
              <a:gd name="connsiteY0" fmla="*/ 2794716 h 2794716"/>
              <a:gd name="connsiteX1" fmla="*/ 5280338 w 5280338"/>
              <a:gd name="connsiteY1" fmla="*/ 0 h 2794716"/>
            </a:gdLst>
            <a:ahLst/>
            <a:cxnLst>
              <a:cxn ang="0">
                <a:pos x="connsiteX0" y="connsiteY0"/>
              </a:cxn>
              <a:cxn ang="0">
                <a:pos x="connsiteX1" y="connsiteY1"/>
              </a:cxn>
            </a:cxnLst>
            <a:rect l="l" t="t" r="r" b="b"/>
            <a:pathLst>
              <a:path w="5280338" h="2794716">
                <a:moveTo>
                  <a:pt x="0" y="2794716"/>
                </a:moveTo>
                <a:lnTo>
                  <a:pt x="5280338" y="0"/>
                </a:lnTo>
              </a:path>
            </a:pathLst>
          </a:custGeom>
          <a:noFill/>
          <a:ln w="381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528811" y="3155324"/>
            <a:ext cx="5306096" cy="1545465"/>
          </a:xfrm>
          <a:custGeom>
            <a:avLst/>
            <a:gdLst>
              <a:gd name="connsiteX0" fmla="*/ 0 w 5306096"/>
              <a:gd name="connsiteY0" fmla="*/ 1545465 h 1545465"/>
              <a:gd name="connsiteX1" fmla="*/ 5306096 w 5306096"/>
              <a:gd name="connsiteY1" fmla="*/ 0 h 1545465"/>
            </a:gdLst>
            <a:ahLst/>
            <a:cxnLst>
              <a:cxn ang="0">
                <a:pos x="connsiteX0" y="connsiteY0"/>
              </a:cxn>
              <a:cxn ang="0">
                <a:pos x="connsiteX1" y="connsiteY1"/>
              </a:cxn>
            </a:cxnLst>
            <a:rect l="l" t="t" r="r" b="b"/>
            <a:pathLst>
              <a:path w="5306096" h="1545465">
                <a:moveTo>
                  <a:pt x="0" y="1545465"/>
                </a:moveTo>
                <a:lnTo>
                  <a:pt x="5306096" y="0"/>
                </a:lnTo>
              </a:path>
            </a:pathLst>
          </a:custGeom>
          <a:noFill/>
          <a:ln w="381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96270" y="2231873"/>
            <a:ext cx="1121012" cy="584775"/>
          </a:xfrm>
          <a:prstGeom prst="rect">
            <a:avLst/>
          </a:prstGeom>
          <a:noFill/>
        </p:spPr>
        <p:txBody>
          <a:bodyPr wrap="none" rtlCol="0">
            <a:spAutoFit/>
          </a:bodyPr>
          <a:lstStyle/>
          <a:p>
            <a:pPr algn="ctr"/>
            <a:r>
              <a:rPr lang="en-US" sz="1600" dirty="0" smtClean="0"/>
              <a:t>Estimated</a:t>
            </a:r>
          </a:p>
          <a:p>
            <a:pPr algn="ctr"/>
            <a:r>
              <a:rPr lang="en-US" sz="1600" dirty="0" smtClean="0"/>
              <a:t>Correlation</a:t>
            </a:r>
          </a:p>
        </p:txBody>
      </p:sp>
      <p:cxnSp>
        <p:nvCxnSpPr>
          <p:cNvPr id="9" name="Elbow Connector 8"/>
          <p:cNvCxnSpPr/>
          <p:nvPr/>
        </p:nvCxnSpPr>
        <p:spPr>
          <a:xfrm flipV="1">
            <a:off x="6078828" y="1558345"/>
            <a:ext cx="2717442" cy="23181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13645" y="528034"/>
            <a:ext cx="9749307" cy="592428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21447235">
            <a:off x="1817285" y="5769478"/>
            <a:ext cx="1169321" cy="87374"/>
          </a:xfrm>
          <a:custGeom>
            <a:avLst/>
            <a:gdLst>
              <a:gd name="connsiteX0" fmla="*/ 0 w 1017431"/>
              <a:gd name="connsiteY0" fmla="*/ 0 h 25758"/>
              <a:gd name="connsiteX1" fmla="*/ 1017431 w 1017431"/>
              <a:gd name="connsiteY1" fmla="*/ 25758 h 25758"/>
              <a:gd name="connsiteX2" fmla="*/ 1017431 w 1017431"/>
              <a:gd name="connsiteY2" fmla="*/ 25758 h 25758"/>
            </a:gdLst>
            <a:ahLst/>
            <a:cxnLst>
              <a:cxn ang="0">
                <a:pos x="connsiteX0" y="connsiteY0"/>
              </a:cxn>
              <a:cxn ang="0">
                <a:pos x="connsiteX1" y="connsiteY1"/>
              </a:cxn>
              <a:cxn ang="0">
                <a:pos x="connsiteX2" y="connsiteY2"/>
              </a:cxn>
            </a:cxnLst>
            <a:rect l="l" t="t" r="r" b="b"/>
            <a:pathLst>
              <a:path w="1017431" h="25758">
                <a:moveTo>
                  <a:pt x="0" y="0"/>
                </a:moveTo>
                <a:lnTo>
                  <a:pt x="1017431" y="25758"/>
                </a:lnTo>
                <a:lnTo>
                  <a:pt x="1017431" y="25758"/>
                </a:lnTo>
              </a:path>
            </a:pathLst>
          </a:custGeom>
          <a:noFill/>
          <a:ln w="381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flipV="1">
            <a:off x="7637173" y="5898351"/>
            <a:ext cx="1159098" cy="51688"/>
          </a:xfrm>
          <a:custGeom>
            <a:avLst/>
            <a:gdLst>
              <a:gd name="connsiteX0" fmla="*/ 0 w 1017431"/>
              <a:gd name="connsiteY0" fmla="*/ 0 h 25758"/>
              <a:gd name="connsiteX1" fmla="*/ 1017431 w 1017431"/>
              <a:gd name="connsiteY1" fmla="*/ 25758 h 25758"/>
              <a:gd name="connsiteX2" fmla="*/ 1017431 w 1017431"/>
              <a:gd name="connsiteY2" fmla="*/ 25758 h 25758"/>
            </a:gdLst>
            <a:ahLst/>
            <a:cxnLst>
              <a:cxn ang="0">
                <a:pos x="connsiteX0" y="connsiteY0"/>
              </a:cxn>
              <a:cxn ang="0">
                <a:pos x="connsiteX1" y="connsiteY1"/>
              </a:cxn>
              <a:cxn ang="0">
                <a:pos x="connsiteX2" y="connsiteY2"/>
              </a:cxn>
            </a:cxnLst>
            <a:rect l="l" t="t" r="r" b="b"/>
            <a:pathLst>
              <a:path w="1017431" h="25758">
                <a:moveTo>
                  <a:pt x="0" y="0"/>
                </a:moveTo>
                <a:lnTo>
                  <a:pt x="1017431" y="25758"/>
                </a:lnTo>
                <a:lnTo>
                  <a:pt x="1017431" y="25758"/>
                </a:lnTo>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7969" y="5541529"/>
            <a:ext cx="2346348" cy="646331"/>
          </a:xfrm>
          <a:prstGeom prst="rect">
            <a:avLst/>
          </a:prstGeom>
          <a:noFill/>
        </p:spPr>
        <p:txBody>
          <a:bodyPr wrap="none" rtlCol="0">
            <a:spAutoFit/>
          </a:bodyPr>
          <a:lstStyle/>
          <a:p>
            <a:pPr algn="ctr"/>
            <a:r>
              <a:rPr lang="en-US" dirty="0" smtClean="0"/>
              <a:t>Ideal correlation curve </a:t>
            </a:r>
          </a:p>
          <a:p>
            <a:pPr algn="ctr"/>
            <a:r>
              <a:rPr lang="en-US" dirty="0" smtClean="0"/>
              <a:t>with weber fraction </a:t>
            </a:r>
            <a:r>
              <a:rPr lang="en-US" i="1" dirty="0" smtClean="0"/>
              <a:t>k</a:t>
            </a:r>
            <a:endParaRPr lang="en-US" i="1" dirty="0"/>
          </a:p>
        </p:txBody>
      </p:sp>
      <p:sp>
        <p:nvSpPr>
          <p:cNvPr id="14" name="TextBox 13"/>
          <p:cNvSpPr txBox="1"/>
          <p:nvPr/>
        </p:nvSpPr>
        <p:spPr>
          <a:xfrm>
            <a:off x="8796270" y="5531506"/>
            <a:ext cx="2196627" cy="646331"/>
          </a:xfrm>
          <a:prstGeom prst="rect">
            <a:avLst/>
          </a:prstGeom>
          <a:noFill/>
        </p:spPr>
        <p:txBody>
          <a:bodyPr wrap="none" rtlCol="0">
            <a:spAutoFit/>
          </a:bodyPr>
          <a:lstStyle/>
          <a:p>
            <a:pPr algn="ctr"/>
            <a:r>
              <a:rPr lang="en-US" dirty="0" smtClean="0"/>
              <a:t>Estimated correlation</a:t>
            </a:r>
          </a:p>
          <a:p>
            <a:pPr algn="ctr"/>
            <a:r>
              <a:rPr lang="en-US" dirty="0" smtClean="0"/>
              <a:t>curve</a:t>
            </a:r>
          </a:p>
        </p:txBody>
      </p:sp>
      <p:sp>
        <p:nvSpPr>
          <p:cNvPr id="15" name="Freeform 14"/>
          <p:cNvSpPr/>
          <p:nvPr/>
        </p:nvSpPr>
        <p:spPr>
          <a:xfrm>
            <a:off x="3541691" y="4520485"/>
            <a:ext cx="489396" cy="154546"/>
          </a:xfrm>
          <a:custGeom>
            <a:avLst/>
            <a:gdLst>
              <a:gd name="connsiteX0" fmla="*/ 0 w 597351"/>
              <a:gd name="connsiteY0" fmla="*/ 176962 h 176962"/>
              <a:gd name="connsiteX1" fmla="*/ 540913 w 597351"/>
              <a:gd name="connsiteY1" fmla="*/ 9537 h 176962"/>
              <a:gd name="connsiteX2" fmla="*/ 553792 w 597351"/>
              <a:gd name="connsiteY2" fmla="*/ 35294 h 176962"/>
            </a:gdLst>
            <a:ahLst/>
            <a:cxnLst>
              <a:cxn ang="0">
                <a:pos x="connsiteX0" y="connsiteY0"/>
              </a:cxn>
              <a:cxn ang="0">
                <a:pos x="connsiteX1" y="connsiteY1"/>
              </a:cxn>
              <a:cxn ang="0">
                <a:pos x="connsiteX2" y="connsiteY2"/>
              </a:cxn>
            </a:cxnLst>
            <a:rect l="l" t="t" r="r" b="b"/>
            <a:pathLst>
              <a:path w="597351" h="176962">
                <a:moveTo>
                  <a:pt x="0" y="176962"/>
                </a:moveTo>
                <a:cubicBezTo>
                  <a:pt x="224307" y="105055"/>
                  <a:pt x="448614" y="33148"/>
                  <a:pt x="540913" y="9537"/>
                </a:cubicBezTo>
                <a:cubicBezTo>
                  <a:pt x="633212" y="-14074"/>
                  <a:pt x="593502" y="10610"/>
                  <a:pt x="553792" y="35294"/>
                </a:cubicBezTo>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8136" y="100912"/>
            <a:ext cx="4023360" cy="369332"/>
          </a:xfrm>
          <a:prstGeom prst="rect">
            <a:avLst/>
          </a:prstGeom>
          <a:noFill/>
        </p:spPr>
        <p:txBody>
          <a:bodyPr wrap="square" rtlCol="0">
            <a:spAutoFit/>
          </a:bodyPr>
          <a:lstStyle/>
          <a:p>
            <a:r>
              <a:rPr lang="en-US" dirty="0" smtClean="0"/>
              <a:t>Falsifying Weber’s law</a:t>
            </a:r>
            <a:endParaRPr lang="en-US" dirty="0"/>
          </a:p>
        </p:txBody>
      </p:sp>
    </p:spTree>
    <p:extLst>
      <p:ext uri="{BB962C8B-B14F-4D97-AF65-F5344CB8AC3E}">
        <p14:creationId xmlns:p14="http://schemas.microsoft.com/office/powerpoint/2010/main" val="241668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4275" y="73153"/>
            <a:ext cx="6437733" cy="3547871"/>
          </a:xfrm>
          <a:prstGeom prst="rect">
            <a:avLst/>
          </a:prstGeom>
        </p:spPr>
      </p:pic>
      <p:pic>
        <p:nvPicPr>
          <p:cNvPr id="3" name="Picture 2"/>
          <p:cNvPicPr>
            <a:picLocks noChangeAspect="1"/>
          </p:cNvPicPr>
          <p:nvPr/>
        </p:nvPicPr>
        <p:blipFill>
          <a:blip r:embed="rId3"/>
          <a:stretch>
            <a:fillRect/>
          </a:stretch>
        </p:blipFill>
        <p:spPr>
          <a:xfrm>
            <a:off x="5897880" y="3390964"/>
            <a:ext cx="6099048" cy="3339020"/>
          </a:xfrm>
          <a:prstGeom prst="rect">
            <a:avLst/>
          </a:prstGeom>
        </p:spPr>
      </p:pic>
      <p:sp>
        <p:nvSpPr>
          <p:cNvPr id="4" name="TextBox 3"/>
          <p:cNvSpPr txBox="1"/>
          <p:nvPr/>
        </p:nvSpPr>
        <p:spPr>
          <a:xfrm>
            <a:off x="1673352" y="5230368"/>
            <a:ext cx="2798064" cy="369332"/>
          </a:xfrm>
          <a:prstGeom prst="rect">
            <a:avLst/>
          </a:prstGeom>
          <a:noFill/>
        </p:spPr>
        <p:txBody>
          <a:bodyPr wrap="square" rtlCol="0">
            <a:spAutoFit/>
          </a:bodyPr>
          <a:lstStyle/>
          <a:p>
            <a:r>
              <a:rPr lang="en-US" dirty="0" smtClean="0"/>
              <a:t>Ideal curve</a:t>
            </a:r>
            <a:endParaRPr lang="en-US" dirty="0"/>
          </a:p>
        </p:txBody>
      </p:sp>
      <p:cxnSp>
        <p:nvCxnSpPr>
          <p:cNvPr id="6" name="Straight Arrow Connector 5"/>
          <p:cNvCxnSpPr/>
          <p:nvPr/>
        </p:nvCxnSpPr>
        <p:spPr>
          <a:xfrm flipV="1">
            <a:off x="3419856" y="5440680"/>
            <a:ext cx="1673352" cy="91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997696" y="1353312"/>
            <a:ext cx="2560320" cy="369332"/>
          </a:xfrm>
          <a:prstGeom prst="rect">
            <a:avLst/>
          </a:prstGeom>
          <a:noFill/>
        </p:spPr>
        <p:txBody>
          <a:bodyPr wrap="square" rtlCol="0">
            <a:spAutoFit/>
          </a:bodyPr>
          <a:lstStyle/>
          <a:p>
            <a:r>
              <a:rPr lang="en-US" dirty="0" smtClean="0"/>
              <a:t>Obtained curve</a:t>
            </a:r>
            <a:endParaRPr lang="en-US" dirty="0"/>
          </a:p>
        </p:txBody>
      </p:sp>
      <p:cxnSp>
        <p:nvCxnSpPr>
          <p:cNvPr id="9" name="Straight Arrow Connector 8"/>
          <p:cNvCxnSpPr/>
          <p:nvPr/>
        </p:nvCxnSpPr>
        <p:spPr>
          <a:xfrm flipH="1">
            <a:off x="7406640" y="1591056"/>
            <a:ext cx="145389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81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Used SPSS to perform hypothesis testing with significance level alpha= </a:t>
            </a:r>
            <a:r>
              <a:rPr lang="en-US" dirty="0"/>
              <a:t>0:05</a:t>
            </a:r>
            <a:r>
              <a:rPr lang="en-US" dirty="0" smtClean="0"/>
              <a:t> </a:t>
            </a:r>
          </a:p>
          <a:p>
            <a:r>
              <a:rPr lang="en-US" dirty="0" smtClean="0"/>
              <a:t>Preliminary analysis – Friedman analysis to show presence of overall significance in data</a:t>
            </a:r>
          </a:p>
          <a:p>
            <a:r>
              <a:rPr lang="en-US" dirty="0" smtClean="0"/>
              <a:t>Secondary analysis – Wilcoxon Signed-Rank test to detect source of significant difference</a:t>
            </a:r>
          </a:p>
          <a:p>
            <a:r>
              <a:rPr lang="en-US" dirty="0" smtClean="0"/>
              <a:t>The human perception is affected by variation in data distribution, density and symmetricity,  which means Weber’s law is insufficient to fit the  human perception of “accuracy”</a:t>
            </a:r>
          </a:p>
          <a:p>
            <a:r>
              <a:rPr lang="en-US" dirty="0" smtClean="0"/>
              <a:t>The “precision” also cannot be modelled as it was observed that the JND is dependent on the initial reference point chosen.</a:t>
            </a:r>
          </a:p>
          <a:p>
            <a:r>
              <a:rPr lang="en-US" dirty="0" smtClean="0"/>
              <a:t>Task specific observations:</a:t>
            </a:r>
          </a:p>
          <a:p>
            <a:pPr lvl="1"/>
            <a:r>
              <a:rPr lang="en-US" dirty="0" smtClean="0"/>
              <a:t>The JND lies in the range 0.05 &lt; JND &lt; 0.10 irrespective of the reference point chosen.</a:t>
            </a:r>
          </a:p>
          <a:p>
            <a:pPr lvl="1"/>
            <a:r>
              <a:rPr lang="en-US" dirty="0" smtClean="0"/>
              <a:t>There isn’t a statistically significant difference between estimation of </a:t>
            </a:r>
            <a:r>
              <a:rPr lang="en-US" dirty="0" err="1" smtClean="0"/>
              <a:t>pos</a:t>
            </a:r>
            <a:r>
              <a:rPr lang="en-US" dirty="0" smtClean="0"/>
              <a:t> vs. </a:t>
            </a:r>
            <a:r>
              <a:rPr lang="en-US" dirty="0" err="1" smtClean="0"/>
              <a:t>neg</a:t>
            </a:r>
            <a:r>
              <a:rPr lang="en-US" dirty="0" smtClean="0"/>
              <a:t> correlations (elliptical configurations).</a:t>
            </a:r>
          </a:p>
          <a:p>
            <a:pPr lvl="1"/>
            <a:r>
              <a:rPr lang="en-US" dirty="0" smtClean="0"/>
              <a:t>As the distribution levels increases, the accuracy in user performance decreases</a:t>
            </a:r>
          </a:p>
          <a:p>
            <a:pPr lvl="1"/>
            <a:r>
              <a:rPr lang="en-US" dirty="0" smtClean="0"/>
              <a:t>Lower density values (such as 40) render biased results compared to 60, 80, 100 and 120. Also for each of them, error rate is max at higher R (R=0.7)</a:t>
            </a:r>
          </a:p>
          <a:p>
            <a:pPr lvl="1"/>
            <a:r>
              <a:rPr lang="en-US" dirty="0" smtClean="0"/>
              <a:t>Reflective Asymmetry has no impact on lower correlation values (R&lt;=0.3) but </a:t>
            </a:r>
            <a:r>
              <a:rPr lang="en-US" dirty="0" smtClean="0"/>
              <a:t>affects depiction of </a:t>
            </a:r>
            <a:r>
              <a:rPr lang="en-US" dirty="0" smtClean="0"/>
              <a:t>higher correlation coefficients.</a:t>
            </a:r>
          </a:p>
          <a:p>
            <a:pPr lvl="1"/>
            <a:r>
              <a:rPr lang="en-US" dirty="0" smtClean="0"/>
              <a:t>Progressive Symmetry also leads to a decrease in accuracy of user judgment of correlation</a:t>
            </a:r>
          </a:p>
          <a:p>
            <a:pPr lvl="1"/>
            <a:endParaRPr lang="en-US" dirty="0" smtClean="0"/>
          </a:p>
        </p:txBody>
      </p:sp>
    </p:spTree>
    <p:extLst>
      <p:ext uri="{BB962C8B-B14F-4D97-AF65-F5344CB8AC3E}">
        <p14:creationId xmlns:p14="http://schemas.microsoft.com/office/powerpoint/2010/main" val="1751875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t>As standalone quantities, the statistical indictor (Pearson or Spearman correlation coefficient) as well as the graphical indicator (SCPs) of correlation </a:t>
            </a:r>
            <a:r>
              <a:rPr lang="en-US" dirty="0" smtClean="0"/>
              <a:t>is insufficient </a:t>
            </a:r>
            <a:r>
              <a:rPr lang="en-US" dirty="0"/>
              <a:t>and unreliable.</a:t>
            </a:r>
          </a:p>
          <a:p>
            <a:r>
              <a:rPr lang="en-US" dirty="0"/>
              <a:t>They must be considered as a ‘married couple’, complementing each </a:t>
            </a:r>
            <a:r>
              <a:rPr lang="en-US" dirty="0" smtClean="0"/>
              <a:t>other to depict necessary</a:t>
            </a:r>
          </a:p>
          <a:p>
            <a:r>
              <a:rPr lang="en-US" dirty="0"/>
              <a:t>We claim to disregard the </a:t>
            </a:r>
            <a:r>
              <a:rPr lang="en-US" dirty="0" smtClean="0"/>
              <a:t>common notion </a:t>
            </a:r>
            <a:r>
              <a:rPr lang="en-US" dirty="0"/>
              <a:t>that ‘</a:t>
            </a:r>
            <a:r>
              <a:rPr lang="en-US" i="1" dirty="0"/>
              <a:t>given a scatter plot, correlation can be easily perceived from it by </a:t>
            </a:r>
            <a:r>
              <a:rPr lang="en-US" i="1" dirty="0" smtClean="0"/>
              <a:t>anyone with </a:t>
            </a:r>
            <a:r>
              <a:rPr lang="en-US" i="1" dirty="0"/>
              <a:t>just a little training</a:t>
            </a:r>
            <a:r>
              <a:rPr lang="en-US" i="1" dirty="0" smtClean="0"/>
              <a:t>.</a:t>
            </a:r>
            <a:r>
              <a:rPr lang="en-US" dirty="0" smtClean="0"/>
              <a:t>’</a:t>
            </a:r>
            <a:endParaRPr lang="en-US" dirty="0"/>
          </a:p>
        </p:txBody>
      </p:sp>
    </p:spTree>
    <p:extLst>
      <p:ext uri="{BB962C8B-B14F-4D97-AF65-F5344CB8AC3E}">
        <p14:creationId xmlns:p14="http://schemas.microsoft.com/office/powerpoint/2010/main" val="181964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Limited knowledge regarding metrics underlying the perception of SCPs.</a:t>
            </a:r>
          </a:p>
          <a:p>
            <a:r>
              <a:rPr lang="en-US" dirty="0"/>
              <a:t>Need to assess the presence of significant difference between subjective and objective correlation values w.r.t to different </a:t>
            </a:r>
          </a:p>
          <a:p>
            <a:pPr lvl="1">
              <a:buFont typeface="Wingdings" panose="05000000000000000000" pitchFamily="2" charset="2"/>
              <a:buChar char="§"/>
            </a:pPr>
            <a:r>
              <a:rPr lang="en-US" dirty="0"/>
              <a:t>Correlation indices</a:t>
            </a:r>
          </a:p>
          <a:p>
            <a:pPr lvl="1">
              <a:buFont typeface="Wingdings" panose="05000000000000000000" pitchFamily="2" charset="2"/>
              <a:buChar char="§"/>
            </a:pPr>
            <a:r>
              <a:rPr lang="en-US" dirty="0"/>
              <a:t>Data distribution</a:t>
            </a:r>
          </a:p>
          <a:p>
            <a:pPr lvl="1">
              <a:buFont typeface="Wingdings" panose="05000000000000000000" pitchFamily="2" charset="2"/>
              <a:buChar char="§"/>
            </a:pPr>
            <a:r>
              <a:rPr lang="en-US" dirty="0"/>
              <a:t>Symmetry of data enclosure</a:t>
            </a:r>
          </a:p>
          <a:p>
            <a:pPr lvl="1">
              <a:buFont typeface="Wingdings" panose="05000000000000000000" pitchFamily="2" charset="2"/>
              <a:buChar char="§"/>
            </a:pPr>
            <a:r>
              <a:rPr lang="en-US" dirty="0"/>
              <a:t>Density (no. of data points used to plot SCP)</a:t>
            </a:r>
          </a:p>
          <a:p>
            <a:r>
              <a:rPr lang="en-US" dirty="0" smtClean="0"/>
              <a:t>Discuss the presence of any single linear or non-linear regression pattern or mathematical model to which the human perception conforms.</a:t>
            </a:r>
          </a:p>
          <a:p>
            <a:pPr lvl="1">
              <a:buFont typeface="Wingdings" panose="05000000000000000000" pitchFamily="2" charset="2"/>
              <a:buChar char="§"/>
            </a:pPr>
            <a:endParaRPr lang="en-US" dirty="0"/>
          </a:p>
          <a:p>
            <a:pPr marL="57150" indent="0">
              <a:buNone/>
            </a:pPr>
            <a:endParaRPr lang="en-US" dirty="0"/>
          </a:p>
          <a:p>
            <a:pPr marL="0" indent="0">
              <a:buNone/>
            </a:pPr>
            <a:endParaRPr lang="en-US" dirty="0"/>
          </a:p>
        </p:txBody>
      </p:sp>
    </p:spTree>
    <p:extLst>
      <p:ext uri="{BB962C8B-B14F-4D97-AF65-F5344CB8AC3E}">
        <p14:creationId xmlns:p14="http://schemas.microsoft.com/office/powerpoint/2010/main" val="1215629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2540" y="2772950"/>
            <a:ext cx="8911687" cy="1280890"/>
          </a:xfrm>
        </p:spPr>
        <p:txBody>
          <a:bodyPr/>
          <a:lstStyle/>
          <a:p>
            <a:r>
              <a:rPr lang="en-US" dirty="0" smtClean="0"/>
              <a:t>Thank you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82338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idx="1"/>
          </p:nvPr>
        </p:nvSpPr>
        <p:spPr/>
        <p:txBody>
          <a:bodyPr/>
          <a:lstStyle/>
          <a:p>
            <a:r>
              <a:rPr lang="en-US" dirty="0" smtClean="0"/>
              <a:t>To study whether the “accuracy” and “precision”</a:t>
            </a:r>
            <a:r>
              <a:rPr lang="en-US" dirty="0"/>
              <a:t> </a:t>
            </a:r>
            <a:r>
              <a:rPr lang="en-US" dirty="0" smtClean="0"/>
              <a:t>are systematically linked via Weber’s  law where former refers to the ability of the user to guess the correlation simply by looking at the SCP and latter refers to the ability of the user to detect a </a:t>
            </a:r>
            <a:r>
              <a:rPr lang="en-US" dirty="0" smtClean="0"/>
              <a:t>presence of a difference</a:t>
            </a:r>
            <a:r>
              <a:rPr lang="en-US" dirty="0" smtClean="0"/>
              <a:t> </a:t>
            </a:r>
            <a:r>
              <a:rPr lang="en-US" dirty="0" smtClean="0"/>
              <a:t>in correlation </a:t>
            </a:r>
            <a:r>
              <a:rPr lang="en-US" dirty="0" smtClean="0"/>
              <a:t>coefficient of the </a:t>
            </a:r>
            <a:r>
              <a:rPr lang="en-US" dirty="0" smtClean="0"/>
              <a:t>two scatter plots.</a:t>
            </a:r>
          </a:p>
          <a:p>
            <a:r>
              <a:rPr lang="en-US" dirty="0" smtClean="0"/>
              <a:t>Falsify </a:t>
            </a:r>
            <a:r>
              <a:rPr lang="en-US" dirty="0" smtClean="0"/>
              <a:t>the claims of a previous journal paper which states the applicability of  Weber’s law to model the relation between human perception of correlation coefficient and </a:t>
            </a:r>
            <a:r>
              <a:rPr lang="en-US" dirty="0" smtClean="0"/>
              <a:t>mathematical formula calculated correlation </a:t>
            </a:r>
            <a:r>
              <a:rPr lang="en-US" dirty="0" smtClean="0"/>
              <a:t>value</a:t>
            </a:r>
            <a:r>
              <a:rPr lang="en-US" dirty="0" smtClean="0"/>
              <a:t>.</a:t>
            </a:r>
          </a:p>
          <a:p>
            <a:r>
              <a:rPr lang="en-US" dirty="0"/>
              <a:t>To study whether the JND (Just Noticeable Difference) is dependent on the reference correlation (positive or negative) chosen</a:t>
            </a:r>
          </a:p>
          <a:p>
            <a:pPr marL="0" indent="0">
              <a:buNone/>
            </a:pPr>
            <a:endParaRPr lang="en-US" dirty="0"/>
          </a:p>
        </p:txBody>
      </p:sp>
    </p:spTree>
    <p:extLst>
      <p:ext uri="{BB962C8B-B14F-4D97-AF65-F5344CB8AC3E}">
        <p14:creationId xmlns:p14="http://schemas.microsoft.com/office/powerpoint/2010/main" val="3764038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Noticeable Difference</a:t>
            </a:r>
            <a:endParaRPr lang="en-US" dirty="0"/>
          </a:p>
        </p:txBody>
      </p:sp>
      <p:sp>
        <p:nvSpPr>
          <p:cNvPr id="3" name="Content Placeholder 2"/>
          <p:cNvSpPr>
            <a:spLocks noGrp="1"/>
          </p:cNvSpPr>
          <p:nvPr>
            <p:ph idx="1"/>
          </p:nvPr>
        </p:nvSpPr>
        <p:spPr/>
        <p:txBody>
          <a:bodyPr/>
          <a:lstStyle/>
          <a:p>
            <a:r>
              <a:rPr lang="en-US" dirty="0" smtClean="0"/>
              <a:t>It is the quantity by which a given stimulus must increase or decrease before humans can reliably detect changes.</a:t>
            </a:r>
          </a:p>
          <a:p>
            <a:r>
              <a:rPr lang="en-US" dirty="0" smtClean="0"/>
              <a:t>In simple terms the minimum amount of  adjustment needed to produce a noticeable variation in sensory experience</a:t>
            </a:r>
          </a:p>
          <a:p>
            <a:r>
              <a:rPr lang="en-US" dirty="0"/>
              <a:t>For example, JND is be the minimum amount by which a person </a:t>
            </a:r>
            <a:r>
              <a:rPr lang="en-US" dirty="0" smtClean="0"/>
              <a:t>must raise </a:t>
            </a:r>
            <a:r>
              <a:rPr lang="en-US" dirty="0"/>
              <a:t>his voice in order to be audible in a noisy room</a:t>
            </a:r>
            <a:r>
              <a:rPr lang="en-US" dirty="0" smtClean="0"/>
              <a:t>.</a:t>
            </a:r>
          </a:p>
          <a:p>
            <a:r>
              <a:rPr lang="en-US" dirty="0" smtClean="0"/>
              <a:t>Ernst Weber was the first one to discover that this minimum amount is lawfully related to </a:t>
            </a:r>
            <a:r>
              <a:rPr lang="en-US" dirty="0"/>
              <a:t>initial stimulus magnitude and coined the term, Weber’s </a:t>
            </a:r>
            <a:r>
              <a:rPr lang="en-US" dirty="0" smtClean="0"/>
              <a:t>law, as explained next.</a:t>
            </a:r>
            <a:endParaRPr lang="en-US" dirty="0"/>
          </a:p>
        </p:txBody>
      </p:sp>
    </p:spTree>
    <p:extLst>
      <p:ext uri="{BB962C8B-B14F-4D97-AF65-F5344CB8AC3E}">
        <p14:creationId xmlns:p14="http://schemas.microsoft.com/office/powerpoint/2010/main" val="4264292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Weber’s Law</a:t>
            </a:r>
            <a:endParaRPr lang="en-US" dirty="0"/>
          </a:p>
        </p:txBody>
      </p:sp>
      <p:sp>
        <p:nvSpPr>
          <p:cNvPr id="3" name="Content Placeholder 2"/>
          <p:cNvSpPr>
            <a:spLocks noGrp="1"/>
          </p:cNvSpPr>
          <p:nvPr>
            <p:ph idx="1"/>
          </p:nvPr>
        </p:nvSpPr>
        <p:spPr/>
        <p:txBody>
          <a:bodyPr>
            <a:normAutofit/>
          </a:bodyPr>
          <a:lstStyle/>
          <a:p>
            <a:r>
              <a:rPr lang="en-US" dirty="0" smtClean="0"/>
              <a:t>Psychophysical law quantifying the  perception of change in a given stimulus.</a:t>
            </a:r>
          </a:p>
          <a:p>
            <a:r>
              <a:rPr lang="en-US" dirty="0" smtClean="0"/>
              <a:t>It states that the amount by which a physical stimulus must be increased in order for it to be detected by an observer is a constant fraction of the intensity of  the original stimulus.</a:t>
            </a:r>
          </a:p>
          <a:p>
            <a:r>
              <a:rPr lang="en-US" dirty="0"/>
              <a:t>For example, in a quiet room it is easy </a:t>
            </a:r>
            <a:r>
              <a:rPr lang="en-US" dirty="0" smtClean="0"/>
              <a:t>to hear </a:t>
            </a:r>
            <a:r>
              <a:rPr lang="en-US" dirty="0"/>
              <a:t>someone whisper but for a person to be audible in a noisy room he has to shout.</a:t>
            </a:r>
            <a:endParaRPr lang="en-US" dirty="0" smtClean="0"/>
          </a:p>
          <a:p>
            <a:r>
              <a:rPr lang="en-US" dirty="0" smtClean="0"/>
              <a:t>Hence, in context of JND:</a:t>
            </a:r>
          </a:p>
          <a:p>
            <a:pPr marL="0" indent="0">
              <a:buNone/>
            </a:pPr>
            <a:r>
              <a:rPr lang="en-US" dirty="0"/>
              <a:t>	</a:t>
            </a:r>
            <a:r>
              <a:rPr lang="en-US" dirty="0" smtClean="0"/>
              <a:t>	</a:t>
            </a:r>
            <a:r>
              <a:rPr lang="el-GR" dirty="0" smtClean="0"/>
              <a:t>Δ</a:t>
            </a:r>
            <a:r>
              <a:rPr lang="en-US" dirty="0" smtClean="0"/>
              <a:t>I = K I 							</a:t>
            </a:r>
          </a:p>
          <a:p>
            <a:pPr marL="0" indent="0">
              <a:buNone/>
            </a:pPr>
            <a:r>
              <a:rPr lang="en-US" dirty="0"/>
              <a:t>	</a:t>
            </a:r>
            <a:r>
              <a:rPr lang="en-US" dirty="0" smtClean="0"/>
              <a:t>where, K is the Weber’s fraction and I is the reference stimulus.</a:t>
            </a:r>
          </a:p>
          <a:p>
            <a:pPr marL="0" indent="0">
              <a:buNone/>
            </a:pPr>
            <a:endParaRPr lang="en-US" dirty="0"/>
          </a:p>
        </p:txBody>
      </p:sp>
    </p:spTree>
    <p:extLst>
      <p:ext uri="{BB962C8B-B14F-4D97-AF65-F5344CB8AC3E}">
        <p14:creationId xmlns:p14="http://schemas.microsoft.com/office/powerpoint/2010/main" val="1092457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a:xfrm>
            <a:off x="2589212" y="1593272"/>
            <a:ext cx="8915400" cy="3777622"/>
          </a:xfrm>
        </p:spPr>
        <p:txBody>
          <a:bodyPr/>
          <a:lstStyle/>
          <a:p>
            <a:r>
              <a:rPr lang="en-US" u="sng" dirty="0" smtClean="0"/>
              <a:t>Task JND</a:t>
            </a:r>
            <a:r>
              <a:rPr lang="en-US" dirty="0" smtClean="0"/>
              <a:t>: 2 adjacent SCPs with elliptical distribution, varying in respect to the correlation by an amount </a:t>
            </a:r>
            <a:r>
              <a:rPr lang="en-US" i="1" dirty="0" smtClean="0"/>
              <a:t>d</a:t>
            </a:r>
            <a:r>
              <a:rPr lang="en-US" dirty="0" smtClean="0"/>
              <a:t>. </a:t>
            </a:r>
          </a:p>
          <a:p>
            <a:pPr marL="0" indent="0">
              <a:buNone/>
            </a:pPr>
            <a:r>
              <a:rPr lang="en-US" dirty="0"/>
              <a:t>	</a:t>
            </a:r>
            <a:r>
              <a:rPr lang="en-US" dirty="0" smtClean="0"/>
              <a:t>Cases considered :- </a:t>
            </a:r>
            <a:r>
              <a:rPr lang="en-US" i="1" dirty="0" smtClean="0"/>
              <a:t>d</a:t>
            </a:r>
            <a:r>
              <a:rPr lang="en-US" dirty="0" smtClean="0"/>
              <a:t>= 0.05, 0.1, 0.15, 0.25, 0.3, 0.35</a:t>
            </a:r>
          </a:p>
          <a:p>
            <a:r>
              <a:rPr lang="en-US" u="sng" dirty="0" smtClean="0"/>
              <a:t>Task Weber</a:t>
            </a:r>
            <a:r>
              <a:rPr lang="en-US" dirty="0" smtClean="0"/>
              <a:t>: elliptical distribution of SCP where the change in correlation was brought about by varying the semi-minor axis (</a:t>
            </a:r>
            <a:r>
              <a:rPr lang="en-US" i="1" dirty="0" smtClean="0"/>
              <a:t>b</a:t>
            </a:r>
            <a:r>
              <a:rPr lang="en-US" dirty="0" smtClean="0"/>
              <a:t>). </a:t>
            </a:r>
          </a:p>
          <a:p>
            <a:pPr marL="0" indent="0">
              <a:buNone/>
            </a:pPr>
            <a:r>
              <a:rPr lang="en-US" dirty="0"/>
              <a:t>	</a:t>
            </a:r>
            <a:r>
              <a:rPr lang="en-US" dirty="0" smtClean="0"/>
              <a:t>Cases considered :- R = -0.9, -0.7, .. , 0, 0.1, 0.2, …, 0.9</a:t>
            </a:r>
          </a:p>
          <a:p>
            <a:pPr marL="0" indent="0">
              <a:buNone/>
            </a:pPr>
            <a:endParaRPr lang="en-US" dirty="0"/>
          </a:p>
        </p:txBody>
      </p:sp>
      <p:pic>
        <p:nvPicPr>
          <p:cNvPr id="6" name="Picture 5"/>
          <p:cNvPicPr>
            <a:picLocks noChangeAspect="1"/>
          </p:cNvPicPr>
          <p:nvPr/>
        </p:nvPicPr>
        <p:blipFill>
          <a:blip r:embed="rId2"/>
          <a:stretch>
            <a:fillRect/>
          </a:stretch>
        </p:blipFill>
        <p:spPr>
          <a:xfrm>
            <a:off x="4760607" y="3748334"/>
            <a:ext cx="3238873" cy="2811281"/>
          </a:xfrm>
          <a:prstGeom prst="rect">
            <a:avLst/>
          </a:prstGeom>
        </p:spPr>
      </p:pic>
    </p:spTree>
    <p:extLst>
      <p:ext uri="{BB962C8B-B14F-4D97-AF65-F5344CB8AC3E}">
        <p14:creationId xmlns:p14="http://schemas.microsoft.com/office/powerpoint/2010/main" val="2371769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a:xfrm>
            <a:off x="2497772" y="1566672"/>
            <a:ext cx="8915400" cy="3777622"/>
          </a:xfrm>
        </p:spPr>
        <p:txBody>
          <a:bodyPr/>
          <a:lstStyle/>
          <a:p>
            <a:r>
              <a:rPr lang="en-US" u="sng" dirty="0" smtClean="0"/>
              <a:t>Task Density</a:t>
            </a:r>
            <a:r>
              <a:rPr lang="en-US" dirty="0" smtClean="0"/>
              <a:t>: vary the number of points used to plot a SCP for three reference correlation values i.e. R = 0.3, 0.7 and 0.9</a:t>
            </a:r>
            <a:endParaRPr lang="en-US" dirty="0"/>
          </a:p>
        </p:txBody>
      </p:sp>
      <p:pic>
        <p:nvPicPr>
          <p:cNvPr id="6" name="Picture 5"/>
          <p:cNvPicPr>
            <a:picLocks noChangeAspect="1"/>
          </p:cNvPicPr>
          <p:nvPr/>
        </p:nvPicPr>
        <p:blipFill>
          <a:blip r:embed="rId2"/>
          <a:stretch>
            <a:fillRect/>
          </a:stretch>
        </p:blipFill>
        <p:spPr>
          <a:xfrm>
            <a:off x="1801845" y="2630323"/>
            <a:ext cx="3081275" cy="3081358"/>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5086182" y="2630323"/>
            <a:ext cx="3020521" cy="3020603"/>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8309765" y="2660700"/>
            <a:ext cx="3194847" cy="3020603"/>
          </a:xfrm>
          <a:prstGeom prst="rect">
            <a:avLst/>
          </a:prstGeom>
          <a:ln>
            <a:solidFill>
              <a:schemeClr val="tx1"/>
            </a:solidFill>
          </a:ln>
        </p:spPr>
      </p:pic>
      <p:sp>
        <p:nvSpPr>
          <p:cNvPr id="4" name="Left Brace 3"/>
          <p:cNvSpPr/>
          <p:nvPr/>
        </p:nvSpPr>
        <p:spPr>
          <a:xfrm rot="16200000">
            <a:off x="6451093" y="2342117"/>
            <a:ext cx="603503" cy="7525515"/>
          </a:xfrm>
          <a:prstGeom prst="leftBrace">
            <a:avLst>
              <a:gd name="adj1" fmla="val 8333"/>
              <a:gd name="adj2" fmla="val 501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210236" y="6406626"/>
            <a:ext cx="1490472" cy="369332"/>
          </a:xfrm>
          <a:prstGeom prst="rect">
            <a:avLst/>
          </a:prstGeom>
          <a:noFill/>
        </p:spPr>
        <p:txBody>
          <a:bodyPr wrap="square" rtlCol="0">
            <a:spAutoFit/>
          </a:bodyPr>
          <a:lstStyle/>
          <a:p>
            <a:r>
              <a:rPr lang="en-US" dirty="0" smtClean="0"/>
              <a:t>R = 0.5</a:t>
            </a:r>
            <a:endParaRPr lang="en-US" dirty="0"/>
          </a:p>
        </p:txBody>
      </p:sp>
    </p:spTree>
    <p:extLst>
      <p:ext uri="{BB962C8B-B14F-4D97-AF65-F5344CB8AC3E}">
        <p14:creationId xmlns:p14="http://schemas.microsoft.com/office/powerpoint/2010/main" val="1899790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a:t>
            </a:r>
            <a:endParaRPr lang="en-US" dirty="0"/>
          </a:p>
        </p:txBody>
      </p:sp>
      <p:sp>
        <p:nvSpPr>
          <p:cNvPr id="3" name="Content Placeholder 2"/>
          <p:cNvSpPr>
            <a:spLocks noGrp="1"/>
          </p:cNvSpPr>
          <p:nvPr>
            <p:ph idx="1"/>
          </p:nvPr>
        </p:nvSpPr>
        <p:spPr/>
        <p:txBody>
          <a:bodyPr/>
          <a:lstStyle/>
          <a:p>
            <a:r>
              <a:rPr lang="en-US" u="sng" dirty="0" smtClean="0"/>
              <a:t>Task Distribution</a:t>
            </a:r>
            <a:r>
              <a:rPr lang="en-US" dirty="0" smtClean="0"/>
              <a:t>: the data points are distributed such that there are several different clusters –  one along 45 degree line and two along -45 degree line. These two act as outliers and test the user’s ability to correctly estimate the correlation.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732" y="3543507"/>
            <a:ext cx="2747202" cy="2390808"/>
          </a:xfrm>
          <a:prstGeom prst="rect">
            <a:avLst/>
          </a:prstGeom>
        </p:spPr>
      </p:pic>
      <p:pic>
        <p:nvPicPr>
          <p:cNvPr id="8" name="Picture 7"/>
          <p:cNvPicPr>
            <a:picLocks noChangeAspect="1"/>
          </p:cNvPicPr>
          <p:nvPr/>
        </p:nvPicPr>
        <p:blipFill>
          <a:blip r:embed="rId3"/>
          <a:stretch>
            <a:fillRect/>
          </a:stretch>
        </p:blipFill>
        <p:spPr>
          <a:xfrm>
            <a:off x="4679261" y="3543507"/>
            <a:ext cx="2367651" cy="2367715"/>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7158508" y="3543506"/>
            <a:ext cx="2351812" cy="2367715"/>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9621915" y="3543505"/>
            <a:ext cx="2349951" cy="2367715"/>
          </a:xfrm>
          <a:prstGeom prst="rect">
            <a:avLst/>
          </a:prstGeom>
          <a:ln>
            <a:solidFill>
              <a:schemeClr val="tx1"/>
            </a:solidFill>
          </a:ln>
        </p:spPr>
      </p:pic>
    </p:spTree>
    <p:extLst>
      <p:ext uri="{BB962C8B-B14F-4D97-AF65-F5344CB8AC3E}">
        <p14:creationId xmlns:p14="http://schemas.microsoft.com/office/powerpoint/2010/main" val="525201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a:xfrm>
            <a:off x="2589212" y="1415186"/>
            <a:ext cx="8915400" cy="3777622"/>
          </a:xfrm>
        </p:spPr>
        <p:txBody>
          <a:bodyPr>
            <a:normAutofit/>
          </a:bodyPr>
          <a:lstStyle/>
          <a:p>
            <a:r>
              <a:rPr lang="en-US" u="sng" dirty="0" smtClean="0"/>
              <a:t>Task Progressive Symmetry</a:t>
            </a:r>
            <a:r>
              <a:rPr lang="en-US" dirty="0" smtClean="0"/>
              <a:t>: change in variance of the variables at higher values. In this case we consider SCP where variance </a:t>
            </a:r>
            <a:r>
              <a:rPr lang="en-US" dirty="0"/>
              <a:t>between data points increased at higher levels of </a:t>
            </a:r>
            <a:r>
              <a:rPr lang="en-US" dirty="0" smtClean="0"/>
              <a:t>first variable </a:t>
            </a:r>
            <a:r>
              <a:rPr lang="en-US" dirty="0"/>
              <a:t>(x) and found that users chose to concentrate on majority of the x </a:t>
            </a:r>
            <a:r>
              <a:rPr lang="en-US" dirty="0" smtClean="0"/>
              <a:t>level where </a:t>
            </a:r>
            <a:r>
              <a:rPr lang="en-US" dirty="0"/>
              <a:t>the data points were concentrated around the regression line and ignore </a:t>
            </a:r>
            <a:r>
              <a:rPr lang="en-US" dirty="0" smtClean="0"/>
              <a:t>higher dispersions </a:t>
            </a:r>
            <a:r>
              <a:rPr lang="en-US" dirty="0"/>
              <a:t>at upper end of the x-axis</a:t>
            </a:r>
            <a:r>
              <a:rPr lang="en-US" dirty="0" smtClean="0"/>
              <a:t>. </a:t>
            </a:r>
            <a:endParaRPr lang="en-US" i="1" dirty="0"/>
          </a:p>
          <a:p>
            <a:pPr marL="0" indent="0">
              <a:buNone/>
            </a:pPr>
            <a:endParaRPr lang="en-US" i="1" dirty="0" smtClean="0"/>
          </a:p>
          <a:p>
            <a:endParaRPr lang="en-US"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90" y="3556835"/>
            <a:ext cx="2489460" cy="2319251"/>
          </a:xfrm>
          <a:prstGeom prst="rect">
            <a:avLst/>
          </a:prstGeom>
        </p:spPr>
      </p:pic>
      <p:pic>
        <p:nvPicPr>
          <p:cNvPr id="6" name="Picture 5"/>
          <p:cNvPicPr>
            <a:picLocks noChangeAspect="1"/>
          </p:cNvPicPr>
          <p:nvPr/>
        </p:nvPicPr>
        <p:blipFill>
          <a:blip r:embed="rId3"/>
          <a:stretch>
            <a:fillRect/>
          </a:stretch>
        </p:blipFill>
        <p:spPr>
          <a:xfrm>
            <a:off x="4534963" y="3602956"/>
            <a:ext cx="2119745" cy="2119803"/>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823007" y="3602955"/>
            <a:ext cx="2162062" cy="2119803"/>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9095698" y="3602955"/>
            <a:ext cx="2298285" cy="2119803"/>
          </a:xfrm>
          <a:prstGeom prst="rect">
            <a:avLst/>
          </a:prstGeom>
          <a:ln>
            <a:solidFill>
              <a:schemeClr val="tx1"/>
            </a:solidFill>
          </a:ln>
        </p:spPr>
      </p:pic>
      <p:sp>
        <p:nvSpPr>
          <p:cNvPr id="4" name="Left Brace 3"/>
          <p:cNvSpPr/>
          <p:nvPr/>
        </p:nvSpPr>
        <p:spPr>
          <a:xfrm rot="16200000">
            <a:off x="7412829" y="3608374"/>
            <a:ext cx="603504" cy="51389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307639" y="6472205"/>
            <a:ext cx="2386584" cy="369332"/>
          </a:xfrm>
          <a:prstGeom prst="rect">
            <a:avLst/>
          </a:prstGeom>
          <a:noFill/>
        </p:spPr>
        <p:txBody>
          <a:bodyPr wrap="square" rtlCol="0">
            <a:spAutoFit/>
          </a:bodyPr>
          <a:lstStyle/>
          <a:p>
            <a:r>
              <a:rPr lang="en-US" dirty="0" smtClean="0"/>
              <a:t>R = 0.7</a:t>
            </a:r>
            <a:endParaRPr lang="en-US" dirty="0"/>
          </a:p>
        </p:txBody>
      </p:sp>
    </p:spTree>
    <p:extLst>
      <p:ext uri="{BB962C8B-B14F-4D97-AF65-F5344CB8AC3E}">
        <p14:creationId xmlns:p14="http://schemas.microsoft.com/office/powerpoint/2010/main" val="2274323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1454</TotalTime>
  <Words>1249</Words>
  <Application>Microsoft Office PowerPoint</Application>
  <PresentationFormat>Widescreen</PresentationFormat>
  <Paragraphs>116</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Wingdings</vt:lpstr>
      <vt:lpstr>Wingdings 3</vt:lpstr>
      <vt:lpstr>Wisp</vt:lpstr>
      <vt:lpstr>An empirical study on Perception of Correlation using Scatter Plots</vt:lpstr>
      <vt:lpstr>Introduction</vt:lpstr>
      <vt:lpstr>Aim</vt:lpstr>
      <vt:lpstr>Just Noticeable Difference</vt:lpstr>
      <vt:lpstr>Weber’s Law</vt:lpstr>
      <vt:lpstr>Tasks</vt:lpstr>
      <vt:lpstr>Tasks</vt:lpstr>
      <vt:lpstr>Tasks </vt:lpstr>
      <vt:lpstr>Tasks</vt:lpstr>
      <vt:lpstr>Tasks</vt:lpstr>
      <vt:lpstr>Software Implementation</vt:lpstr>
      <vt:lpstr>PowerPoint Presentation</vt:lpstr>
      <vt:lpstr>Software Implementation</vt:lpstr>
      <vt:lpstr>Software Implementation</vt:lpstr>
      <vt:lpstr>Back end processing done by software</vt:lpstr>
      <vt:lpstr>PowerPoint Presentation</vt:lpstr>
      <vt:lpstr>PowerPoint Presentation</vt:lpstr>
      <vt:lpstr>Results</vt:lpstr>
      <vt:lpstr>Conclusions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empirical study on Perception of Correlation using Scatter Plots</dc:title>
  <dc:creator>TOSHIBA</dc:creator>
  <cp:lastModifiedBy>TOSHIBA</cp:lastModifiedBy>
  <cp:revision>43</cp:revision>
  <dcterms:created xsi:type="dcterms:W3CDTF">2015-10-11T20:16:51Z</dcterms:created>
  <dcterms:modified xsi:type="dcterms:W3CDTF">2015-10-13T09:47:26Z</dcterms:modified>
</cp:coreProperties>
</file>